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11" r:id="rId3"/>
    <p:sldId id="312" r:id="rId4"/>
    <p:sldId id="259" r:id="rId5"/>
    <p:sldId id="313" r:id="rId6"/>
    <p:sldId id="327" r:id="rId7"/>
    <p:sldId id="339" r:id="rId8"/>
    <p:sldId id="326" r:id="rId9"/>
    <p:sldId id="325" r:id="rId10"/>
    <p:sldId id="337" r:id="rId11"/>
    <p:sldId id="342" r:id="rId12"/>
    <p:sldId id="344" r:id="rId13"/>
    <p:sldId id="343" r:id="rId14"/>
    <p:sldId id="315" r:id="rId15"/>
    <p:sldId id="316" r:id="rId16"/>
    <p:sldId id="317" r:id="rId17"/>
    <p:sldId id="338" r:id="rId18"/>
    <p:sldId id="318" r:id="rId19"/>
    <p:sldId id="328" r:id="rId20"/>
    <p:sldId id="329" r:id="rId21"/>
    <p:sldId id="340" r:id="rId22"/>
    <p:sldId id="319" r:id="rId23"/>
    <p:sldId id="330" r:id="rId24"/>
    <p:sldId id="320" r:id="rId25"/>
    <p:sldId id="331" r:id="rId26"/>
    <p:sldId id="332" r:id="rId27"/>
    <p:sldId id="322" r:id="rId28"/>
    <p:sldId id="333" r:id="rId29"/>
    <p:sldId id="321" r:id="rId30"/>
    <p:sldId id="334" r:id="rId31"/>
    <p:sldId id="324" r:id="rId32"/>
    <p:sldId id="335" r:id="rId33"/>
    <p:sldId id="323" r:id="rId34"/>
    <p:sldId id="260" r:id="rId35"/>
    <p:sldId id="257" r:id="rId36"/>
    <p:sldId id="261" r:id="rId37"/>
    <p:sldId id="262" r:id="rId38"/>
    <p:sldId id="258" r:id="rId39"/>
    <p:sldId id="263" r:id="rId40"/>
    <p:sldId id="264" r:id="rId41"/>
    <p:sldId id="265" r:id="rId42"/>
    <p:sldId id="266" r:id="rId43"/>
    <p:sldId id="267" r:id="rId44"/>
    <p:sldId id="268" r:id="rId45"/>
    <p:sldId id="269" r:id="rId46"/>
    <p:sldId id="270" r:id="rId47"/>
    <p:sldId id="271" r:id="rId48"/>
    <p:sldId id="273" r:id="rId49"/>
    <p:sldId id="272" r:id="rId50"/>
    <p:sldId id="274" r:id="rId51"/>
    <p:sldId id="275" r:id="rId52"/>
    <p:sldId id="276" r:id="rId53"/>
    <p:sldId id="277" r:id="rId54"/>
    <p:sldId id="279" r:id="rId55"/>
    <p:sldId id="278" r:id="rId56"/>
    <p:sldId id="281" r:id="rId57"/>
    <p:sldId id="282" r:id="rId58"/>
    <p:sldId id="283" r:id="rId59"/>
    <p:sldId id="280" r:id="rId60"/>
    <p:sldId id="341" r:id="rId61"/>
    <p:sldId id="289" r:id="rId62"/>
    <p:sldId id="284" r:id="rId63"/>
    <p:sldId id="287" r:id="rId64"/>
    <p:sldId id="285" r:id="rId65"/>
    <p:sldId id="286" r:id="rId66"/>
    <p:sldId id="288" r:id="rId67"/>
    <p:sldId id="314" r:id="rId68"/>
    <p:sldId id="290" r:id="rId69"/>
    <p:sldId id="291" r:id="rId70"/>
    <p:sldId id="292" r:id="rId71"/>
    <p:sldId id="293" r:id="rId72"/>
    <p:sldId id="294" r:id="rId73"/>
    <p:sldId id="298" r:id="rId74"/>
    <p:sldId id="299" r:id="rId75"/>
    <p:sldId id="304" r:id="rId76"/>
    <p:sldId id="300" r:id="rId77"/>
    <p:sldId id="301" r:id="rId78"/>
    <p:sldId id="305" r:id="rId79"/>
    <p:sldId id="303" r:id="rId80"/>
    <p:sldId id="295" r:id="rId81"/>
    <p:sldId id="296" r:id="rId82"/>
    <p:sldId id="297" r:id="rId83"/>
    <p:sldId id="306" r:id="rId84"/>
    <p:sldId id="307" r:id="rId85"/>
    <p:sldId id="308" r:id="rId86"/>
    <p:sldId id="309" r:id="rId87"/>
    <p:sldId id="310" r:id="rId88"/>
    <p:sldId id="336" r:id="rId8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68" d="100"/>
          <a:sy n="68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EF984C4-8ACE-4B8F-99D4-AA2DD9E8EB15}" type="datetimeFigureOut">
              <a:rPr lang="cs-CZ" smtClean="0"/>
              <a:pPr/>
              <a:t>21.10.2013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54DFCE0-B2C8-4D77-A316-07A6A166E7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cs.wikipedia.org/wiki/Slovansk%C3%A1_epopej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hyperlink" Target="http://cs.wikipedia.org/wiki/Jaroslav_Seifert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jpe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jpeg"/><Relationship Id="rId3" Type="http://schemas.openxmlformats.org/officeDocument/2006/relationships/image" Target="../media/image153.jpeg"/><Relationship Id="rId7" Type="http://schemas.openxmlformats.org/officeDocument/2006/relationships/image" Target="../media/image157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eg"/><Relationship Id="rId5" Type="http://schemas.openxmlformats.org/officeDocument/2006/relationships/image" Target="../media/image155.jpeg"/><Relationship Id="rId4" Type="http://schemas.openxmlformats.org/officeDocument/2006/relationships/image" Target="../media/image154.jpeg"/><Relationship Id="rId9" Type="http://schemas.openxmlformats.org/officeDocument/2006/relationships/image" Target="../media/image159.jpe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jpeg"/><Relationship Id="rId3" Type="http://schemas.openxmlformats.org/officeDocument/2006/relationships/image" Target="../media/image161.jpeg"/><Relationship Id="rId7" Type="http://schemas.openxmlformats.org/officeDocument/2006/relationships/image" Target="../media/image165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jpeg"/><Relationship Id="rId5" Type="http://schemas.openxmlformats.org/officeDocument/2006/relationships/image" Target="../media/image163.jpeg"/><Relationship Id="rId4" Type="http://schemas.openxmlformats.org/officeDocument/2006/relationships/image" Target="../media/image162.jpeg"/><Relationship Id="rId9" Type="http://schemas.openxmlformats.org/officeDocument/2006/relationships/image" Target="../media/image167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jpeg"/><Relationship Id="rId3" Type="http://schemas.openxmlformats.org/officeDocument/2006/relationships/image" Target="../media/image169.jpeg"/><Relationship Id="rId7" Type="http://schemas.openxmlformats.org/officeDocument/2006/relationships/image" Target="../media/image173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jpeg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Relationship Id="rId9" Type="http://schemas.openxmlformats.org/officeDocument/2006/relationships/image" Target="../media/image175.jpe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jpeg"/><Relationship Id="rId3" Type="http://schemas.openxmlformats.org/officeDocument/2006/relationships/image" Target="../media/image177.jpeg"/><Relationship Id="rId7" Type="http://schemas.openxmlformats.org/officeDocument/2006/relationships/image" Target="../media/image181.jpeg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jpeg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Relationship Id="rId9" Type="http://schemas.openxmlformats.org/officeDocument/2006/relationships/image" Target="../media/image183.jpe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jpeg"/><Relationship Id="rId3" Type="http://schemas.openxmlformats.org/officeDocument/2006/relationships/image" Target="../media/image185.jpeg"/><Relationship Id="rId7" Type="http://schemas.openxmlformats.org/officeDocument/2006/relationships/image" Target="../media/image147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jpeg"/><Relationship Id="rId5" Type="http://schemas.openxmlformats.org/officeDocument/2006/relationships/image" Target="../media/image187.jpeg"/><Relationship Id="rId4" Type="http://schemas.openxmlformats.org/officeDocument/2006/relationships/image" Target="../media/image186.jpeg"/><Relationship Id="rId9" Type="http://schemas.openxmlformats.org/officeDocument/2006/relationships/image" Target="../media/image189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L%C3%A1ny" TargetMode="External"/><Relationship Id="rId13" Type="http://schemas.openxmlformats.org/officeDocument/2006/relationships/image" Target="../media/image17.jpeg"/><Relationship Id="rId3" Type="http://schemas.openxmlformats.org/officeDocument/2006/relationships/hyperlink" Target="http://cs.wikipedia.org/wiki/Rajsk%C3%A1_zahrada_(Pra%C5%BEsk%C3%BD_hrad)" TargetMode="External"/><Relationship Id="rId7" Type="http://schemas.openxmlformats.org/officeDocument/2006/relationships/hyperlink" Target="http://cs.wikipedia.org/wiki/%C3%9Astav_%C5%A1lechti%C4%8Den" TargetMode="External"/><Relationship Id="rId12" Type="http://schemas.openxmlformats.org/officeDocument/2006/relationships/image" Target="../media/image16.jpeg"/><Relationship Id="rId2" Type="http://schemas.openxmlformats.org/officeDocument/2006/relationships/hyperlink" Target="http://cs.wikipedia.org/wiki/Maty%C3%A1%C5%A1ova_br%C3%A1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%C5%A0pan%C4%9Blsk%C3%BD_s%C3%A1l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://cs.wikipedia.org/wiki/%C4%8Ctvrt%C3%A9_n%C3%A1dvo%C5%99%C3%AD_Pra%C5%BEsk%C3%A9ho_hradu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hyperlink" Target="http://cs.wikipedia.org/wiki/Zahrada_Na_Valech" TargetMode="Externa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188913"/>
            <a:ext cx="8712968" cy="360045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ČESKÁ  VĚDA  A  KULTURA</a:t>
            </a:r>
            <a:br>
              <a:rPr lang="cs-CZ" dirty="0" smtClean="0"/>
            </a:br>
            <a:r>
              <a:rPr lang="cs-CZ" dirty="0" smtClean="0"/>
              <a:t>V  DOBĚ  1.  REPUBLIKY</a:t>
            </a:r>
            <a:br>
              <a:rPr lang="cs-CZ" dirty="0" smtClean="0"/>
            </a:br>
            <a:r>
              <a:rPr lang="cs-CZ" dirty="0" smtClean="0"/>
              <a:t>  A   PROTEKTORÁTU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93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Funkcionalismus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„forma následuje funkci“</a:t>
            </a:r>
          </a:p>
          <a:p>
            <a:endParaRPr lang="cs-CZ" sz="2000" dirty="0" smtClean="0"/>
          </a:p>
          <a:p>
            <a:r>
              <a:rPr lang="cs-CZ" sz="2000" dirty="0"/>
              <a:t>o</a:t>
            </a:r>
            <a:r>
              <a:rPr lang="cs-CZ" sz="2000" dirty="0" smtClean="0"/>
              <a:t>d konce 20. do konce 70. let 20. století – převažující sloh</a:t>
            </a:r>
          </a:p>
          <a:p>
            <a:endParaRPr lang="cs-CZ" sz="2000" dirty="0" smtClean="0"/>
          </a:p>
          <a:p>
            <a:r>
              <a:rPr lang="cs-CZ" sz="2000" b="1" u="sng" dirty="0" smtClean="0"/>
              <a:t>Adolf </a:t>
            </a:r>
            <a:r>
              <a:rPr lang="cs-CZ" sz="2000" b="1" u="sng" dirty="0" err="1" smtClean="0"/>
              <a:t>Loos</a:t>
            </a:r>
            <a:r>
              <a:rPr lang="cs-CZ" sz="2000" b="1" u="sng" dirty="0" smtClean="0"/>
              <a:t>: </a:t>
            </a:r>
            <a:r>
              <a:rPr lang="cs-CZ" sz="2000" dirty="0" smtClean="0"/>
              <a:t>„Architektura není umění, ale musí splňovat estetické ideály… ornament je zločin.“</a:t>
            </a:r>
          </a:p>
          <a:p>
            <a:r>
              <a:rPr lang="cs-CZ" sz="2000" b="1" dirty="0" err="1" smtClean="0"/>
              <a:t>Le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Corbusier</a:t>
            </a:r>
            <a:r>
              <a:rPr lang="cs-CZ" sz="2000" b="1" dirty="0" smtClean="0"/>
              <a:t>: </a:t>
            </a:r>
            <a:r>
              <a:rPr lang="cs-CZ" sz="2000" dirty="0" smtClean="0"/>
              <a:t>„Dekorace je smyslné a primitivní povahy, stejně jako barva, a hodí se toliko pro nižší třídy, sedláky a divochy.“</a:t>
            </a:r>
          </a:p>
          <a:p>
            <a:endParaRPr lang="cs-CZ" sz="2000" dirty="0" smtClean="0"/>
          </a:p>
          <a:p>
            <a:r>
              <a:rPr lang="cs-CZ" sz="2000" dirty="0"/>
              <a:t>b</a:t>
            </a:r>
            <a:r>
              <a:rPr lang="cs-CZ" sz="2000" dirty="0" smtClean="0"/>
              <a:t>udovy umělecké, ale velmi strohé: účelové budovy jednoduchých tvarů</a:t>
            </a:r>
          </a:p>
          <a:p>
            <a:endParaRPr lang="cs-CZ" sz="2000" dirty="0"/>
          </a:p>
          <a:p>
            <a:r>
              <a:rPr lang="cs-CZ" sz="2000" dirty="0" smtClean="0"/>
              <a:t>Materiály:  šarlatové cihly, železo, beton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2540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Nejvýznamnější čeští funkcionalisté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616624"/>
          </a:xfrm>
        </p:spPr>
        <p:txBody>
          <a:bodyPr/>
          <a:lstStyle/>
          <a:p>
            <a:r>
              <a:rPr lang="cs-CZ" dirty="0" smtClean="0"/>
              <a:t>ADOLF  LOOS  </a:t>
            </a:r>
            <a:r>
              <a:rPr lang="cs-CZ" sz="1200" dirty="0" err="1" smtClean="0"/>
              <a:t>Müllerova</a:t>
            </a:r>
            <a:r>
              <a:rPr lang="cs-CZ" sz="1200" dirty="0" smtClean="0"/>
              <a:t> vila v Praze, 1930</a:t>
            </a:r>
          </a:p>
          <a:p>
            <a:endParaRPr lang="cs-CZ" dirty="0"/>
          </a:p>
          <a:p>
            <a:endParaRPr lang="cs-CZ" dirty="0" smtClean="0"/>
          </a:p>
        </p:txBody>
      </p:sp>
      <p:pic>
        <p:nvPicPr>
          <p:cNvPr id="4" name="Obrázek 3" descr="220px-Adolfloos.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482" y="1772816"/>
            <a:ext cx="1766075" cy="3492000"/>
          </a:xfrm>
          <a:prstGeom prst="rect">
            <a:avLst/>
          </a:prstGeom>
        </p:spPr>
      </p:pic>
      <p:pic>
        <p:nvPicPr>
          <p:cNvPr id="5" name="Obrázek 4" descr="is[4]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772815"/>
            <a:ext cx="3361139" cy="2232000"/>
          </a:xfrm>
          <a:prstGeom prst="rect">
            <a:avLst/>
          </a:prstGeom>
        </p:spPr>
      </p:pic>
      <p:pic>
        <p:nvPicPr>
          <p:cNvPr id="6" name="Obrázek 5" descr="is[4]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16" y="4077072"/>
            <a:ext cx="3444346" cy="2664000"/>
          </a:xfrm>
          <a:prstGeom prst="rect">
            <a:avLst/>
          </a:prstGeom>
        </p:spPr>
      </p:pic>
      <p:pic>
        <p:nvPicPr>
          <p:cNvPr id="7" name="Obrázek 6" descr="is[2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700808"/>
            <a:ext cx="3510851" cy="2304000"/>
          </a:xfrm>
          <a:prstGeom prst="rect">
            <a:avLst/>
          </a:prstGeom>
        </p:spPr>
      </p:pic>
      <p:pic>
        <p:nvPicPr>
          <p:cNvPr id="8" name="Obrázek 7" descr="is[4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090" y="4077072"/>
            <a:ext cx="3456002" cy="2484000"/>
          </a:xfrm>
          <a:prstGeom prst="rect">
            <a:avLst/>
          </a:prstGeom>
        </p:spPr>
      </p:pic>
      <p:pic>
        <p:nvPicPr>
          <p:cNvPr id="9" name="Obrázek 8" descr="is[3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5301208"/>
            <a:ext cx="1338185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5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115888"/>
            <a:ext cx="8642350" cy="60563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4200" dirty="0" smtClean="0"/>
              <a:t>Obchodní dům </a:t>
            </a:r>
            <a:r>
              <a:rPr lang="cs-CZ" sz="4200" dirty="0" err="1" smtClean="0"/>
              <a:t>Goldman</a:t>
            </a:r>
            <a:r>
              <a:rPr lang="cs-CZ" sz="4200" dirty="0" smtClean="0"/>
              <a:t> a </a:t>
            </a:r>
            <a:r>
              <a:rPr lang="cs-CZ" sz="4200" dirty="0" err="1" smtClean="0"/>
              <a:t>Salatsch</a:t>
            </a:r>
            <a:r>
              <a:rPr lang="cs-CZ" sz="4200" dirty="0" smtClean="0"/>
              <a:t> – </a:t>
            </a:r>
            <a:r>
              <a:rPr lang="cs-CZ" sz="4200" dirty="0" err="1" smtClean="0"/>
              <a:t>Michelské</a:t>
            </a:r>
            <a:r>
              <a:rPr lang="cs-CZ" sz="4200" dirty="0" smtClean="0"/>
              <a:t> náměstí, Vídeň, 1911 (u Hofburgu)              Dům Tristana </a:t>
            </a:r>
            <a:r>
              <a:rPr lang="cs-CZ" sz="4200" dirty="0" err="1" smtClean="0"/>
              <a:t>Tzary</a:t>
            </a:r>
            <a:r>
              <a:rPr lang="cs-CZ" sz="4200" dirty="0" smtClean="0"/>
              <a:t>, Paříž, 1928</a:t>
            </a:r>
          </a:p>
          <a:p>
            <a:pPr>
              <a:buNone/>
            </a:pPr>
            <a:r>
              <a:rPr lang="cs-CZ" sz="4200" dirty="0" smtClean="0"/>
              <a:t>= LOOSHAUS</a:t>
            </a:r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r>
              <a:rPr lang="cs-CZ" sz="1050" dirty="0" smtClean="0"/>
              <a:t>vlastní náhrobek vlastní náhrobek </a:t>
            </a:r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4200" dirty="0" smtClean="0"/>
          </a:p>
          <a:p>
            <a:pPr>
              <a:buNone/>
            </a:pPr>
            <a:r>
              <a:rPr lang="cs-CZ" sz="4200" dirty="0" smtClean="0"/>
              <a:t>               vlastní náhrobek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r>
              <a:rPr lang="cs-CZ" sz="1050" dirty="0" smtClean="0"/>
              <a:t>                                                                     </a:t>
            </a:r>
          </a:p>
          <a:p>
            <a:pPr>
              <a:buNone/>
            </a:pPr>
            <a:endParaRPr lang="cs-CZ" sz="1050" dirty="0" smtClean="0"/>
          </a:p>
          <a:p>
            <a:pPr>
              <a:buNone/>
            </a:pPr>
            <a:endParaRPr lang="cs-CZ" sz="1050" dirty="0"/>
          </a:p>
        </p:txBody>
      </p:sp>
      <p:pic>
        <p:nvPicPr>
          <p:cNvPr id="6" name="Obrázek 5" descr="120px-Looshaus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5376000" cy="4032000"/>
          </a:xfrm>
          <a:prstGeom prst="rect">
            <a:avLst/>
          </a:prstGeom>
        </p:spPr>
      </p:pic>
      <p:pic>
        <p:nvPicPr>
          <p:cNvPr id="7" name="Obrázek 6" descr="90px-Montmartre_Adolf_Loos_Haus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692696"/>
            <a:ext cx="3132000" cy="4176000"/>
          </a:xfrm>
          <a:prstGeom prst="rect">
            <a:avLst/>
          </a:prstGeom>
        </p:spPr>
      </p:pic>
      <p:pic>
        <p:nvPicPr>
          <p:cNvPr id="9" name="Obrázek 8" descr="120px-Zentralfriedhof_Ehrengrab_Adolf_Loos[1]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4797152"/>
            <a:ext cx="2232248" cy="1822997"/>
          </a:xfrm>
          <a:prstGeom prst="rect">
            <a:avLst/>
          </a:prstGeom>
        </p:spPr>
      </p:pic>
      <p:pic>
        <p:nvPicPr>
          <p:cNvPr id="10" name="Obrázek 9" descr="is[6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4797152"/>
            <a:ext cx="3152855" cy="1872000"/>
          </a:xfrm>
          <a:prstGeom prst="rect">
            <a:avLst/>
          </a:prstGeom>
        </p:spPr>
      </p:pic>
      <p:pic>
        <p:nvPicPr>
          <p:cNvPr id="11" name="Obrázek 10" descr="is[9]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941168"/>
            <a:ext cx="2656383" cy="176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552" y="333375"/>
            <a:ext cx="8245673" cy="633571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PAVEL  JANÁK</a:t>
            </a:r>
          </a:p>
          <a:p>
            <a:pPr>
              <a:buNone/>
            </a:pPr>
            <a:r>
              <a:rPr lang="cs-CZ" sz="1400" dirty="0" smtClean="0"/>
              <a:t>Studium ve Vídni (arch. Wagner) – světový architekt</a:t>
            </a:r>
          </a:p>
          <a:p>
            <a:pPr>
              <a:buNone/>
            </a:pPr>
            <a:endParaRPr lang="cs-CZ" sz="1400" dirty="0" smtClean="0"/>
          </a:p>
          <a:p>
            <a:pPr>
              <a:buNone/>
            </a:pPr>
            <a:endParaRPr lang="cs-CZ" sz="1400" dirty="0"/>
          </a:p>
        </p:txBody>
      </p:sp>
      <p:pic>
        <p:nvPicPr>
          <p:cNvPr id="4" name="Obrázek 3" descr="90px-Husuv_sbor_na_Vinohradech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943000" cy="3924000"/>
          </a:xfrm>
          <a:prstGeom prst="rect">
            <a:avLst/>
          </a:prstGeom>
        </p:spPr>
      </p:pic>
      <p:pic>
        <p:nvPicPr>
          <p:cNvPr id="5" name="Obrázek 4" descr="90px-Praha_Skoduv_Palac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564904"/>
            <a:ext cx="3051000" cy="4068000"/>
          </a:xfrm>
          <a:prstGeom prst="rect">
            <a:avLst/>
          </a:prstGeom>
        </p:spPr>
      </p:pic>
      <p:pic>
        <p:nvPicPr>
          <p:cNvPr id="6" name="Obrázek 5" descr="90px-Prague_PalacAdria_facade2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196752"/>
            <a:ext cx="2781000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9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90278" y="333375"/>
            <a:ext cx="8737822" cy="6767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2</a:t>
            </a:r>
            <a:r>
              <a:rPr lang="cs-CZ" dirty="0" smtClean="0"/>
              <a:t>. </a:t>
            </a:r>
            <a:r>
              <a:rPr lang="cs-CZ" b="1" u="sng" dirty="0" smtClean="0"/>
              <a:t>Sochařství 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  BOHUMIL  KAFKA  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      </a:t>
            </a:r>
            <a:r>
              <a:rPr lang="cs-CZ" sz="1600" dirty="0" smtClean="0"/>
              <a:t>1878 - 1942</a:t>
            </a: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socha J. Žižky na Vítkově</a:t>
            </a:r>
          </a:p>
          <a:p>
            <a:pPr marL="0" indent="0">
              <a:buNone/>
            </a:pPr>
            <a:r>
              <a:rPr lang="cs-CZ" sz="2000" dirty="0" smtClean="0"/>
              <a:t> = největší jezdecká  socha na světě</a:t>
            </a:r>
          </a:p>
          <a:p>
            <a:pPr marL="822960" lvl="3" indent="0">
              <a:buNone/>
            </a:pPr>
            <a:endParaRPr lang="cs-CZ" dirty="0"/>
          </a:p>
          <a:p>
            <a:pPr marL="822960" lvl="3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Štefánikova socha</a:t>
            </a:r>
          </a:p>
          <a:p>
            <a:pPr marL="822960" lvl="3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– zničená,</a:t>
            </a:r>
          </a:p>
          <a:p>
            <a:pPr marL="822960" lvl="3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zachována kopie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67" y="332656"/>
            <a:ext cx="4595241" cy="612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8" y="3896655"/>
            <a:ext cx="2149473" cy="286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53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476250"/>
            <a:ext cx="8389689" cy="626586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  JAN  ŠTURSA    </a:t>
            </a:r>
            <a:r>
              <a:rPr lang="cs-CZ" sz="1400" dirty="0" smtClean="0"/>
              <a:t>1880 - 1925</a:t>
            </a:r>
          </a:p>
          <a:p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n</a:t>
            </a:r>
            <a:r>
              <a:rPr lang="cs-CZ" sz="2800" dirty="0" smtClean="0"/>
              <a:t>ejvýznamnější </a:t>
            </a:r>
          </a:p>
          <a:p>
            <a:pPr marL="0" indent="0">
              <a:buNone/>
            </a:pPr>
            <a:r>
              <a:rPr lang="cs-CZ" sz="2800" dirty="0"/>
              <a:t>m</a:t>
            </a:r>
            <a:r>
              <a:rPr lang="cs-CZ" sz="2800" dirty="0" smtClean="0"/>
              <a:t>oderní sochař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51" y="266087"/>
            <a:ext cx="3937751" cy="3384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3" y="2492896"/>
            <a:ext cx="2309323" cy="42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49" y="2492896"/>
            <a:ext cx="2409750" cy="42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55" y="3824896"/>
            <a:ext cx="3936000" cy="29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9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56663" cy="63373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OTAKAR  ŠPANIEL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sz="1600" dirty="0" smtClean="0"/>
              <a:t>1881 - 1955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2000" dirty="0" smtClean="0"/>
              <a:t>autor většiny mincí a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medailí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autor bust a pomníků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studia u </a:t>
            </a:r>
            <a:r>
              <a:rPr lang="cs-CZ" sz="2000" dirty="0" err="1" smtClean="0"/>
              <a:t>Myslbeka</a:t>
            </a:r>
            <a:r>
              <a:rPr lang="cs-CZ" sz="2000" dirty="0" smtClean="0"/>
              <a:t> a v Paříži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válka – internační tábor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(bratr Oldřich, generál,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přednosta vojenské kanceláře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</a:t>
            </a:r>
            <a:r>
              <a:rPr lang="cs-CZ" sz="1400" dirty="0" err="1" smtClean="0"/>
              <a:t>prez</a:t>
            </a:r>
            <a:r>
              <a:rPr lang="cs-CZ" sz="1400" dirty="0" smtClean="0"/>
              <a:t>. Beneše 1944-1946)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1437"/>
            <a:ext cx="2988000" cy="298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54461"/>
            <a:ext cx="2052000" cy="2052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64" y="2348880"/>
            <a:ext cx="2052000" cy="205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81128"/>
            <a:ext cx="2088000" cy="208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155805"/>
            <a:ext cx="2736000" cy="136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2" y="4334069"/>
            <a:ext cx="2211468" cy="110573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44" y="4644961"/>
            <a:ext cx="2052000" cy="2052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2" y="5591227"/>
            <a:ext cx="2211468" cy="11057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4660934"/>
            <a:ext cx="2036027" cy="20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1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4967999" cy="6624000"/>
          </a:xfrm>
        </p:spPr>
      </p:pic>
    </p:spTree>
    <p:extLst>
      <p:ext uri="{BB962C8B-B14F-4D97-AF65-F5344CB8AC3E}">
        <p14:creationId xmlns:p14="http://schemas.microsoft.com/office/powerpoint/2010/main" val="38432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785225" cy="633730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   </a:t>
            </a:r>
            <a:r>
              <a:rPr lang="cs-CZ" b="1" u="sng" dirty="0" smtClean="0"/>
              <a:t>3. </a:t>
            </a:r>
            <a:r>
              <a:rPr lang="cs-CZ" b="1" u="sng" dirty="0"/>
              <a:t>M</a:t>
            </a:r>
            <a:r>
              <a:rPr lang="cs-CZ" b="1" u="sng" dirty="0" smtClean="0"/>
              <a:t>alířství </a:t>
            </a:r>
          </a:p>
          <a:p>
            <a:pPr marL="0" indent="0">
              <a:buNone/>
            </a:pPr>
            <a:r>
              <a:rPr lang="cs-CZ" sz="2400" dirty="0" smtClean="0"/>
              <a:t>mnoho spolků a skupin:</a:t>
            </a:r>
          </a:p>
          <a:p>
            <a:pPr marL="0" indent="0">
              <a:buNone/>
            </a:pPr>
            <a:r>
              <a:rPr lang="cs-CZ" sz="2400" dirty="0"/>
              <a:t>m</a:t>
            </a:r>
            <a:r>
              <a:rPr lang="cs-CZ" sz="2400" dirty="0" smtClean="0"/>
              <a:t>alíři kolem </a:t>
            </a:r>
            <a:r>
              <a:rPr lang="cs-CZ" sz="2400" b="1" i="1" dirty="0" smtClean="0"/>
              <a:t>Umělecké besedy</a:t>
            </a:r>
            <a:r>
              <a:rPr lang="cs-CZ" sz="2400" i="1" dirty="0" smtClean="0"/>
              <a:t>, </a:t>
            </a:r>
            <a:r>
              <a:rPr lang="cs-CZ" sz="2400" dirty="0" smtClean="0"/>
              <a:t>spolek </a:t>
            </a:r>
            <a:r>
              <a:rPr lang="cs-CZ" sz="2400" b="1" i="1" dirty="0" smtClean="0"/>
              <a:t>Mánes</a:t>
            </a:r>
            <a:r>
              <a:rPr lang="cs-CZ" sz="2400" i="1" dirty="0" smtClean="0"/>
              <a:t>, </a:t>
            </a:r>
            <a:r>
              <a:rPr lang="cs-CZ" sz="2400" b="1" i="1" dirty="0" smtClean="0"/>
              <a:t>Devětsil</a:t>
            </a:r>
            <a:r>
              <a:rPr lang="cs-CZ" sz="2400" dirty="0" smtClean="0"/>
              <a:t>…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800" dirty="0" smtClean="0"/>
              <a:t>MAX  ŠVABINSKÝ </a:t>
            </a:r>
            <a:r>
              <a:rPr lang="cs-CZ" sz="1600" dirty="0" smtClean="0"/>
              <a:t>1873 – 1962</a:t>
            </a:r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2000" dirty="0" smtClean="0"/>
              <a:t>vůdčí osobnost malířství 20. stol.</a:t>
            </a:r>
          </a:p>
          <a:p>
            <a:pPr marL="0" indent="0">
              <a:buNone/>
            </a:pPr>
            <a:r>
              <a:rPr lang="cs-CZ" sz="2400" dirty="0" smtClean="0"/>
              <a:t>grafik, portrétista, kreslíř</a:t>
            </a:r>
          </a:p>
          <a:p>
            <a:pPr marL="0" indent="0">
              <a:buNone/>
            </a:pPr>
            <a:r>
              <a:rPr lang="cs-CZ" sz="2400" dirty="0" smtClean="0"/>
              <a:t>monumentální díla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2407779" cy="28803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4595071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9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75"/>
            <a:ext cx="2276475" cy="31321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542" y="176733"/>
            <a:ext cx="4211590" cy="306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9" y="176733"/>
            <a:ext cx="2055925" cy="309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0" y="3356992"/>
            <a:ext cx="2271079" cy="342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132" y="3313550"/>
            <a:ext cx="3024000" cy="3456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116" y="3415853"/>
            <a:ext cx="25875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ÚROVEŇ  VĚDY </a:t>
            </a:r>
            <a:r>
              <a:rPr lang="cs-CZ" sz="3600" dirty="0"/>
              <a:t> </a:t>
            </a:r>
            <a:r>
              <a:rPr lang="cs-CZ" sz="3600" dirty="0" smtClean="0"/>
              <a:t>A  KULTURY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544616"/>
          </a:xfrm>
        </p:spPr>
        <p:txBody>
          <a:bodyPr>
            <a:normAutofit/>
          </a:bodyPr>
          <a:lstStyle/>
          <a:p>
            <a:r>
              <a:rPr lang="cs-CZ" sz="2000" dirty="0" smtClean="0"/>
              <a:t>ČSR = </a:t>
            </a:r>
            <a:r>
              <a:rPr lang="cs-CZ" sz="2000" u="sng" dirty="0" smtClean="0"/>
              <a:t>kulturně vyspělý stát</a:t>
            </a:r>
          </a:p>
          <a:p>
            <a:r>
              <a:rPr lang="cs-CZ" sz="2000" u="sng" dirty="0" smtClean="0"/>
              <a:t>Základ: </a:t>
            </a:r>
            <a:r>
              <a:rPr lang="cs-CZ" sz="2000" dirty="0" smtClean="0"/>
              <a:t>vysoká úroveň vzdělání národa (nebyla negramotnost)</a:t>
            </a:r>
          </a:p>
          <a:p>
            <a:r>
              <a:rPr lang="cs-CZ" sz="2000" u="sng" dirty="0" smtClean="0"/>
              <a:t>Rozhlas</a:t>
            </a:r>
            <a:r>
              <a:rPr lang="cs-CZ" sz="2000" dirty="0" smtClean="0"/>
              <a:t> (televize až v 50. letech)</a:t>
            </a:r>
          </a:p>
          <a:p>
            <a:r>
              <a:rPr lang="cs-CZ" sz="2000" u="sng" dirty="0" smtClean="0"/>
              <a:t>Dobré podmínky </a:t>
            </a:r>
            <a:r>
              <a:rPr lang="cs-CZ" sz="2000" dirty="0" smtClean="0"/>
              <a:t>pro rozvoj české a slovenské kultury a vědy</a:t>
            </a:r>
          </a:p>
          <a:p>
            <a:pPr marL="0" indent="0">
              <a:buNone/>
            </a:pPr>
            <a:r>
              <a:rPr lang="cs-CZ" sz="2000" dirty="0" smtClean="0"/>
              <a:t>	německá kultura = na okraji, bez kontaktu s Německem a bez 	centra</a:t>
            </a:r>
          </a:p>
          <a:p>
            <a:pPr marL="0" indent="0">
              <a:buNone/>
            </a:pPr>
            <a:r>
              <a:rPr lang="cs-CZ" sz="2000" dirty="0" smtClean="0"/>
              <a:t>	Podkarpatská Rus = „národní obrození“</a:t>
            </a:r>
          </a:p>
          <a:p>
            <a:r>
              <a:rPr lang="cs-CZ" sz="2000" u="sng" dirty="0" smtClean="0"/>
              <a:t>Podmínky pro rozvoj vědy a kultury: </a:t>
            </a:r>
          </a:p>
          <a:p>
            <a:pPr marL="0" indent="0">
              <a:buNone/>
            </a:pPr>
            <a:r>
              <a:rPr lang="cs-CZ" sz="2000" dirty="0" smtClean="0"/>
              <a:t>	- podpora ze strany státu</a:t>
            </a:r>
          </a:p>
          <a:p>
            <a:pPr marL="0" indent="0">
              <a:buNone/>
            </a:pPr>
            <a:r>
              <a:rPr lang="cs-CZ" sz="2000" dirty="0" smtClean="0"/>
              <a:t>	- stát do ní nezasahoval</a:t>
            </a:r>
          </a:p>
          <a:p>
            <a:pPr marL="0" indent="0">
              <a:buNone/>
            </a:pPr>
            <a:r>
              <a:rPr lang="cs-CZ" sz="2000" dirty="0" smtClean="0"/>
              <a:t>	- vhodná síť škol všech úrovní</a:t>
            </a:r>
          </a:p>
          <a:p>
            <a:pPr marL="0" indent="0">
              <a:buNone/>
            </a:pPr>
            <a:r>
              <a:rPr lang="cs-CZ" sz="2000" dirty="0" smtClean="0"/>
              <a:t>	- bouřlivý rozvoj vědy </a:t>
            </a:r>
          </a:p>
          <a:p>
            <a:pPr marL="0" indent="0">
              <a:buNone/>
            </a:pPr>
            <a:r>
              <a:rPr lang="cs-CZ" sz="2000" dirty="0" smtClean="0"/>
              <a:t>	             (vznik Masarykovy univerzity v Brně, Hlávkova nadace)</a:t>
            </a:r>
          </a:p>
          <a:p>
            <a:pPr marL="0" indent="0">
              <a:buNone/>
            </a:pPr>
            <a:r>
              <a:rPr lang="cs-CZ" sz="2000" dirty="0" smtClean="0"/>
              <a:t>	- školství mezi nejlepší na světě</a:t>
            </a:r>
          </a:p>
          <a:p>
            <a:pPr marL="0" indent="0">
              <a:buNone/>
            </a:pPr>
            <a:r>
              <a:rPr lang="cs-CZ" sz="2000" dirty="0" smtClean="0"/>
              <a:t>	- dobrá síť osvětových zařízení, knihoven a kulturních spolků</a:t>
            </a:r>
          </a:p>
          <a:p>
            <a:pPr marL="0" indent="0">
              <a:buNone/>
            </a:pPr>
            <a:r>
              <a:rPr lang="cs-CZ" sz="2000" dirty="0" smtClean="0"/>
              <a:t>	- úcta ke vzdělání a představitelům kultury a vědy</a:t>
            </a:r>
          </a:p>
          <a:p>
            <a:pPr marL="0" indent="0">
              <a:buNone/>
            </a:pPr>
            <a:r>
              <a:rPr lang="cs-CZ" sz="2000" dirty="0" smtClean="0"/>
              <a:t>	- vliv hlavně Francie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94137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8"/>
            <a:ext cx="2466975" cy="28448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7" y="116632"/>
            <a:ext cx="2088540" cy="284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1" y="116631"/>
            <a:ext cx="4038457" cy="280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35" y="3053797"/>
            <a:ext cx="2584986" cy="3636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523" y="2999476"/>
            <a:ext cx="2867924" cy="370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0" y="3065753"/>
            <a:ext cx="3132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80000" cy="6660000"/>
          </a:xfrm>
        </p:spPr>
      </p:pic>
    </p:spTree>
    <p:extLst>
      <p:ext uri="{BB962C8B-B14F-4D97-AF65-F5344CB8AC3E}">
        <p14:creationId xmlns:p14="http://schemas.microsoft.com/office/powerpoint/2010/main" val="743912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785225" cy="626427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ALFONS  MUCHA   </a:t>
            </a:r>
            <a:r>
              <a:rPr lang="cs-CZ" sz="1600" dirty="0" smtClean="0"/>
              <a:t>1860 – 1939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největší </a:t>
            </a:r>
            <a:r>
              <a:rPr lang="cs-CZ" sz="1800" dirty="0"/>
              <a:t>dekorativní umělec světa přelomu </a:t>
            </a:r>
            <a:r>
              <a:rPr lang="cs-CZ" sz="1800" dirty="0" smtClean="0"/>
              <a:t>století</a:t>
            </a:r>
          </a:p>
          <a:p>
            <a:pPr marL="0" indent="0">
              <a:buNone/>
            </a:pPr>
            <a:r>
              <a:rPr lang="cs-CZ" sz="1800" dirty="0" smtClean="0"/>
              <a:t> představitel secese</a:t>
            </a:r>
          </a:p>
          <a:p>
            <a:pPr marL="0" indent="0">
              <a:buNone/>
            </a:pPr>
            <a:r>
              <a:rPr lang="cs-CZ" sz="1800" dirty="0" smtClean="0"/>
              <a:t> sochař, divadelník</a:t>
            </a:r>
          </a:p>
          <a:p>
            <a:pPr marL="0" indent="0">
              <a:buNone/>
            </a:pPr>
            <a:r>
              <a:rPr lang="cs-CZ" sz="1800" dirty="0" smtClean="0"/>
              <a:t> designer užitého umění</a:t>
            </a:r>
          </a:p>
          <a:p>
            <a:pPr marL="0" indent="0">
              <a:buNone/>
            </a:pPr>
            <a:r>
              <a:rPr lang="cs-CZ" sz="1800" dirty="0" smtClean="0"/>
              <a:t> tvůrce známek a bankovek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Ivančice, studia v Mnichově a Paříži</a:t>
            </a:r>
          </a:p>
          <a:p>
            <a:pPr marL="0" indent="0">
              <a:buNone/>
            </a:pPr>
            <a:r>
              <a:rPr lang="cs-CZ" sz="1800" dirty="0" smtClean="0"/>
              <a:t> zlom – zakázka pro Sarah </a:t>
            </a:r>
            <a:r>
              <a:rPr lang="cs-CZ" sz="1800" dirty="0" err="1" smtClean="0"/>
              <a:t>Bernhardovou</a:t>
            </a: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úspěch ve světě, návrat do Čech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/>
              <a:t> 1910–1928  SLOVANSKÁ  EPOPEJ </a:t>
            </a:r>
          </a:p>
          <a:p>
            <a:pPr marL="0" indent="0">
              <a:buNone/>
            </a:pPr>
            <a:r>
              <a:rPr lang="cs-CZ" sz="1400" dirty="0" smtClean="0"/>
              <a:t>(americký mecenáš věnoval s podmínkou Praze)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800" dirty="0" smtClean="0"/>
              <a:t>Zemřel po výslechu gestapem</a:t>
            </a:r>
          </a:p>
          <a:p>
            <a:pPr marL="0" indent="0">
              <a:buNone/>
            </a:pPr>
            <a:r>
              <a:rPr lang="cs-CZ" sz="1800" dirty="0" smtClean="0"/>
              <a:t> 14.7.1939 na zápal plic.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1800" dirty="0" smtClean="0">
                <a:hlinkClick r:id="rId2"/>
              </a:rPr>
              <a:t>Slovanská epopej</a:t>
            </a:r>
            <a:endParaRPr lang="cs-CZ" sz="18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384"/>
            <a:ext cx="2952328" cy="65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8"/>
            <a:ext cx="2579688" cy="320516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3181"/>
            <a:ext cx="2408195" cy="6732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181"/>
            <a:ext cx="3655388" cy="172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5010631" cy="334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92" y="4329000"/>
            <a:ext cx="1319617" cy="244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43086"/>
            <a:ext cx="1660545" cy="144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36" y="1861841"/>
            <a:ext cx="1900204" cy="144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00" y="3381457"/>
            <a:ext cx="10368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87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642350" cy="611981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JAN  ZRZAVÝ  </a:t>
            </a:r>
            <a:r>
              <a:rPr lang="cs-CZ" sz="1600" dirty="0" smtClean="0"/>
              <a:t>1890 - 1977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dirty="0" err="1" smtClean="0"/>
              <a:t>UMPRUM</a:t>
            </a:r>
            <a:r>
              <a:rPr lang="cs-CZ" sz="1800" dirty="0" smtClean="0"/>
              <a:t>, většinou samouk</a:t>
            </a:r>
          </a:p>
          <a:p>
            <a:pPr marL="0" indent="0">
              <a:buNone/>
            </a:pPr>
            <a:r>
              <a:rPr lang="cs-CZ" sz="1800" dirty="0"/>
              <a:t>p</a:t>
            </a:r>
            <a:r>
              <a:rPr lang="cs-CZ" sz="1800" dirty="0" smtClean="0"/>
              <a:t>ředstavitel výtvarné avantgardy</a:t>
            </a:r>
          </a:p>
          <a:p>
            <a:pPr marL="0" indent="0">
              <a:buNone/>
            </a:pPr>
            <a:r>
              <a:rPr lang="cs-CZ" sz="1800" dirty="0"/>
              <a:t>č</a:t>
            </a:r>
            <a:r>
              <a:rPr lang="cs-CZ" sz="1800" dirty="0" smtClean="0"/>
              <a:t>asto námět maloval opakovaně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1966 – „národní umělec“</a:t>
            </a:r>
            <a:endParaRPr 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8640"/>
            <a:ext cx="2214000" cy="2952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8640"/>
            <a:ext cx="2187000" cy="291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3191886"/>
            <a:ext cx="2217672" cy="342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71850"/>
            <a:ext cx="4416000" cy="3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9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084638" cy="30956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38" y="172481"/>
            <a:ext cx="4122932" cy="306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70" y="3717032"/>
            <a:ext cx="4169603" cy="273630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48" y="3573015"/>
            <a:ext cx="4013398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4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63"/>
            <a:ext cx="2171700" cy="31956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40" y="106933"/>
            <a:ext cx="2052535" cy="320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247" y="106933"/>
            <a:ext cx="2152660" cy="320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43" y="106933"/>
            <a:ext cx="2102625" cy="320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3429000"/>
            <a:ext cx="2225221" cy="331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440418"/>
            <a:ext cx="2712909" cy="3276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58" y="4070418"/>
            <a:ext cx="3598017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7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12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92688"/>
          </a:xfrm>
        </p:spPr>
        <p:txBody>
          <a:bodyPr/>
          <a:lstStyle/>
          <a:p>
            <a:r>
              <a:rPr lang="cs-CZ" dirty="0" smtClean="0"/>
              <a:t>JOSEF  LADA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6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5927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856984" cy="6264696"/>
          </a:xfrm>
        </p:spPr>
        <p:txBody>
          <a:bodyPr/>
          <a:lstStyle/>
          <a:p>
            <a:r>
              <a:rPr lang="cs-CZ" dirty="0" smtClean="0"/>
              <a:t>JOSEF  ČAPEK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50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VĚDA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84976" cy="526379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hlavně rozvoj přírodních a technických věd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(matematika, fyzika, chemie, astronomie)</a:t>
            </a:r>
          </a:p>
          <a:p>
            <a:endParaRPr lang="cs-CZ" sz="2400" dirty="0"/>
          </a:p>
          <a:p>
            <a:r>
              <a:rPr lang="cs-CZ" sz="2400" dirty="0" smtClean="0"/>
              <a:t>JAROSLAV HEYROVSKÝ – 1924 – polarograf, Nobelova cena</a:t>
            </a:r>
          </a:p>
          <a:p>
            <a:r>
              <a:rPr lang="cs-CZ" sz="2400" dirty="0" smtClean="0"/>
              <a:t>FRANTIŠEK  BĚHOUNEK – radiologie, kosmické záření, 	polárník – </a:t>
            </a:r>
            <a:r>
              <a:rPr lang="cs-CZ" sz="2400" dirty="0" err="1" smtClean="0"/>
              <a:t>Nobileho</a:t>
            </a:r>
            <a:r>
              <a:rPr lang="cs-CZ" sz="2400" dirty="0" smtClean="0"/>
              <a:t> expedice vzducholodí Italia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k severnímu pólu</a:t>
            </a:r>
          </a:p>
          <a:p>
            <a:r>
              <a:rPr lang="cs-CZ" sz="2400" dirty="0" smtClean="0"/>
              <a:t>JOSEF ŠVEJCAR – lékař</a:t>
            </a:r>
          </a:p>
          <a:p>
            <a:r>
              <a:rPr lang="cs-CZ" sz="2400" dirty="0" smtClean="0"/>
              <a:t>VILÉM  </a:t>
            </a:r>
            <a:r>
              <a:rPr lang="cs-CZ" sz="2400" dirty="0" err="1" smtClean="0"/>
              <a:t>LAUFBERGER</a:t>
            </a:r>
            <a:r>
              <a:rPr lang="cs-CZ" sz="2400" dirty="0" smtClean="0"/>
              <a:t> – výzkum inzulínu a bílkovin, lékař a 	fyziolog, jeden z největších svět. přírodovědců 20. stol.</a:t>
            </a:r>
          </a:p>
          <a:p>
            <a:r>
              <a:rPr lang="cs-CZ" sz="2400" dirty="0" smtClean="0"/>
              <a:t>STANISLAV  BECHYNĚ – stavitel (Lucerna) – železobeton,	statika a dynamika staveb</a:t>
            </a:r>
          </a:p>
          <a:p>
            <a:r>
              <a:rPr lang="cs-CZ" sz="2400" dirty="0" smtClean="0"/>
              <a:t>JOSEF  PEKAŘ a JOSEF  ŠUSTA – mezinárodně uznávaní	historici</a:t>
            </a:r>
            <a:endParaRPr lang="cs-CZ" sz="1800" dirty="0" smtClean="0"/>
          </a:p>
          <a:p>
            <a:pPr marL="411480" lvl="1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2318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148064" y="548680"/>
            <a:ext cx="3744416" cy="5688632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„</a:t>
            </a:r>
            <a:r>
              <a:rPr lang="cs-CZ" sz="2800" dirty="0" smtClean="0"/>
              <a:t>Zde by odpočíval </a:t>
            </a:r>
            <a:br>
              <a:rPr lang="cs-CZ" sz="2800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JOSEF  ČAPEK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 smtClean="0"/>
              <a:t>HROB  V  DÁLI</a:t>
            </a:r>
            <a:br>
              <a:rPr lang="cs-CZ" sz="2700" dirty="0" smtClean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700" dirty="0" smtClean="0"/>
              <a:t/>
            </a:r>
            <a:br>
              <a:rPr lang="cs-CZ" sz="2700" dirty="0" smtClean="0"/>
            </a:br>
            <a:r>
              <a:rPr lang="cs-CZ" sz="2700" dirty="0"/>
              <a:t/>
            </a:r>
            <a:br>
              <a:rPr lang="cs-CZ" sz="2700" dirty="0"/>
            </a:br>
            <a:r>
              <a:rPr lang="cs-CZ" sz="2200" dirty="0" smtClean="0"/>
              <a:t>Bergen </a:t>
            </a:r>
            <a:r>
              <a:rPr lang="cs-CZ" sz="2200" dirty="0" err="1" smtClean="0"/>
              <a:t>Belsen</a:t>
            </a:r>
            <a:r>
              <a:rPr lang="cs-CZ" sz="2200" dirty="0" smtClean="0"/>
              <a:t>, duben 1945</a:t>
            </a:r>
            <a:br>
              <a:rPr lang="cs-CZ" sz="2200" dirty="0" smtClean="0"/>
            </a:br>
            <a:r>
              <a:rPr lang="cs-CZ" sz="2200" dirty="0"/>
              <a:t/>
            </a:r>
            <a:br>
              <a:rPr lang="cs-CZ" sz="2200" dirty="0"/>
            </a:br>
            <a:endParaRPr lang="cs-CZ" sz="2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968551" cy="6624736"/>
          </a:xfrm>
        </p:spPr>
      </p:pic>
    </p:spTree>
    <p:extLst>
      <p:ext uri="{BB962C8B-B14F-4D97-AF65-F5344CB8AC3E}">
        <p14:creationId xmlns:p14="http://schemas.microsoft.com/office/powerpoint/2010/main" val="3220944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12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6192688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FRANTIŠEK  KUPKA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036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149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… a další malíři: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/>
              <a:t>Krajináři:</a:t>
            </a:r>
          </a:p>
          <a:p>
            <a:r>
              <a:rPr lang="cs-CZ" sz="2800" dirty="0" smtClean="0"/>
              <a:t>OTAKAR  NEJEDLÝ</a:t>
            </a:r>
          </a:p>
          <a:p>
            <a:r>
              <a:rPr lang="cs-CZ" sz="2800" dirty="0" smtClean="0"/>
              <a:t>VÁCLAV  RABAS</a:t>
            </a:r>
          </a:p>
          <a:p>
            <a:r>
              <a:rPr lang="cs-CZ" sz="2800" dirty="0" smtClean="0"/>
              <a:t>VLASTIMIL  RADA</a:t>
            </a:r>
          </a:p>
          <a:p>
            <a:r>
              <a:rPr lang="cs-CZ" sz="2800" dirty="0" smtClean="0"/>
              <a:t>VOJTĚCH  SEDLÁČEK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Modernisté:</a:t>
            </a:r>
            <a:endParaRPr lang="cs-CZ" sz="2800" dirty="0"/>
          </a:p>
          <a:p>
            <a:r>
              <a:rPr lang="cs-CZ" sz="2800" dirty="0" smtClean="0"/>
              <a:t>EMIL  FILLA</a:t>
            </a:r>
          </a:p>
          <a:p>
            <a:r>
              <a:rPr lang="cs-CZ" sz="2800" dirty="0" smtClean="0"/>
              <a:t>BOHUMIL  KUBIŠTA  </a:t>
            </a:r>
            <a:r>
              <a:rPr lang="cs-CZ" sz="1300" dirty="0" smtClean="0"/>
              <a:t>(obraz Zátiší vydražen za 14 mil. </a:t>
            </a:r>
            <a:r>
              <a:rPr lang="cs-CZ" sz="1300" dirty="0"/>
              <a:t>v</a:t>
            </a:r>
            <a:r>
              <a:rPr lang="cs-CZ" sz="1300" dirty="0" smtClean="0"/>
              <a:t> roce 2013)</a:t>
            </a:r>
          </a:p>
          <a:p>
            <a:r>
              <a:rPr lang="cs-CZ" sz="2800" dirty="0" smtClean="0"/>
              <a:t>VÁCLAVV ŠPÁLA</a:t>
            </a:r>
          </a:p>
          <a:p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Malířští  experimentátoři – </a:t>
            </a:r>
            <a:r>
              <a:rPr lang="cs-CZ" sz="2200" dirty="0" smtClean="0"/>
              <a:t>kubismus, </a:t>
            </a:r>
            <a:r>
              <a:rPr lang="cs-CZ" sz="2200" dirty="0"/>
              <a:t>d</a:t>
            </a:r>
            <a:r>
              <a:rPr lang="cs-CZ" sz="2200" dirty="0" smtClean="0"/>
              <a:t>adaismus, surrealismus</a:t>
            </a:r>
          </a:p>
          <a:p>
            <a:r>
              <a:rPr lang="cs-CZ" sz="2800" dirty="0" smtClean="0"/>
              <a:t>JINDŘICH  ŠTÝRSKÝ</a:t>
            </a:r>
          </a:p>
          <a:p>
            <a:r>
              <a:rPr lang="cs-CZ" sz="2800" dirty="0" smtClean="0"/>
              <a:t>TOYEN (Marie Čermínová)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1793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1. legionářská</a:t>
            </a:r>
          </a:p>
          <a:p>
            <a:r>
              <a:rPr lang="cs-CZ" dirty="0" smtClean="0"/>
              <a:t> 2. socialistický realismus</a:t>
            </a:r>
          </a:p>
          <a:p>
            <a:r>
              <a:rPr lang="cs-CZ" dirty="0" smtClean="0"/>
              <a:t> 3. katolická</a:t>
            </a:r>
          </a:p>
          <a:p>
            <a:r>
              <a:rPr lang="cs-CZ" dirty="0" smtClean="0"/>
              <a:t> 4. psychologická</a:t>
            </a:r>
          </a:p>
          <a:p>
            <a:r>
              <a:rPr lang="cs-CZ" dirty="0" smtClean="0"/>
              <a:t> 5. lyrická</a:t>
            </a:r>
          </a:p>
          <a:p>
            <a:r>
              <a:rPr lang="cs-CZ" dirty="0" smtClean="0"/>
              <a:t> 6. demokratická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277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43216"/>
          </a:xfrm>
        </p:spPr>
        <p:txBody>
          <a:bodyPr/>
          <a:lstStyle/>
          <a:p>
            <a:pPr algn="l"/>
            <a:r>
              <a:rPr lang="cs-CZ" dirty="0" smtClean="0"/>
              <a:t>LITERATURA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1646236"/>
            <a:ext cx="8784976" cy="5095131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dirty="0" smtClean="0"/>
              <a:t>1. </a:t>
            </a:r>
            <a:r>
              <a:rPr lang="cs-CZ" b="1" dirty="0" smtClean="0"/>
              <a:t>LEGIONÁŘSKÁ</a:t>
            </a:r>
          </a:p>
          <a:p>
            <a:pPr marL="13716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- vlastní zážitky z 1.sv.v., z legií</a:t>
            </a:r>
          </a:p>
          <a:p>
            <a:pPr marL="137160" indent="0">
              <a:buNone/>
            </a:pPr>
            <a:r>
              <a:rPr lang="cs-CZ" dirty="0"/>
              <a:t>	 </a:t>
            </a:r>
            <a:r>
              <a:rPr lang="cs-CZ" dirty="0" smtClean="0"/>
              <a:t>      - vypravování pamětníků</a:t>
            </a:r>
          </a:p>
          <a:p>
            <a:pPr marL="13716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- některá díla ne umělecky hodnotná,</a:t>
            </a:r>
          </a:p>
          <a:p>
            <a:pPr marL="13716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všechna historicky významná</a:t>
            </a:r>
          </a:p>
          <a:p>
            <a:pPr marL="137160" indent="0">
              <a:buNone/>
            </a:pPr>
            <a:endParaRPr lang="cs-CZ" sz="2800" dirty="0" smtClean="0"/>
          </a:p>
          <a:p>
            <a:pPr marL="137160" indent="0">
              <a:buNone/>
            </a:pPr>
            <a:r>
              <a:rPr lang="cs-CZ" sz="2800" b="1" dirty="0" smtClean="0"/>
              <a:t>Rudolf Medek </a:t>
            </a:r>
            <a:r>
              <a:rPr lang="cs-CZ" sz="2800" dirty="0" smtClean="0"/>
              <a:t>– románový cyklus </a:t>
            </a:r>
            <a:r>
              <a:rPr lang="cs-CZ" sz="2800" i="1" u="sng" dirty="0" smtClean="0"/>
              <a:t>Anabáze</a:t>
            </a:r>
          </a:p>
          <a:p>
            <a:pPr marL="137160" indent="0">
              <a:buNone/>
            </a:pPr>
            <a:r>
              <a:rPr lang="cs-CZ" sz="2800" b="1" dirty="0" smtClean="0"/>
              <a:t>Josef Kopta </a:t>
            </a:r>
            <a:r>
              <a:rPr lang="cs-CZ" sz="2800" dirty="0" smtClean="0"/>
              <a:t>– románová trilogie </a:t>
            </a:r>
            <a:r>
              <a:rPr lang="cs-CZ" sz="2800" i="1" u="sng" dirty="0" smtClean="0"/>
              <a:t>Třetí rota</a:t>
            </a:r>
          </a:p>
          <a:p>
            <a:pPr marL="137160" indent="0">
              <a:buNone/>
            </a:pPr>
            <a:r>
              <a:rPr lang="cs-CZ" sz="2800" b="1" dirty="0" smtClean="0"/>
              <a:t>František Langer </a:t>
            </a:r>
            <a:r>
              <a:rPr lang="cs-CZ" sz="2800" dirty="0" smtClean="0"/>
              <a:t>– lékař a dramatik</a:t>
            </a:r>
          </a:p>
          <a:p>
            <a:pPr marL="137160" indent="0">
              <a:buNone/>
            </a:pPr>
            <a:r>
              <a:rPr lang="cs-CZ" sz="2800" b="1" dirty="0" smtClean="0"/>
              <a:t>Jaroslav Hašek </a:t>
            </a:r>
            <a:r>
              <a:rPr lang="cs-CZ" sz="2800" dirty="0" smtClean="0"/>
              <a:t>– </a:t>
            </a:r>
            <a:r>
              <a:rPr lang="cs-CZ" sz="2800" i="1" u="sng" dirty="0" smtClean="0"/>
              <a:t>Osudy dobrého vojáka Švejka</a:t>
            </a:r>
            <a:endParaRPr lang="cs-CZ" i="1" u="sng" dirty="0" smtClean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68839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Jaroslav Hašek          </a:t>
            </a:r>
            <a:r>
              <a:rPr lang="cs-CZ" sz="2700" dirty="0" smtClean="0"/>
              <a:t>+ v 39 letech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ohémský život</a:t>
            </a:r>
          </a:p>
          <a:p>
            <a:r>
              <a:rPr lang="cs-CZ" dirty="0"/>
              <a:t>o</a:t>
            </a:r>
            <a:r>
              <a:rPr lang="cs-CZ" dirty="0" smtClean="0"/>
              <a:t>dpor ke společnosti</a:t>
            </a:r>
          </a:p>
          <a:p>
            <a:r>
              <a:rPr lang="cs-CZ" dirty="0" smtClean="0"/>
              <a:t>1. sv. v. – rakouská armáda, legie, RA</a:t>
            </a:r>
          </a:p>
          <a:p>
            <a:endParaRPr lang="cs-CZ" i="1" u="sng" dirty="0"/>
          </a:p>
          <a:p>
            <a:r>
              <a:rPr lang="cs-CZ" i="1" u="sng" dirty="0" smtClean="0"/>
              <a:t>Můj obchod se psy</a:t>
            </a:r>
          </a:p>
          <a:p>
            <a:r>
              <a:rPr lang="cs-CZ" i="1" u="sng" dirty="0" smtClean="0"/>
              <a:t>Osudy dobrého vojáka Švejka za světové války </a:t>
            </a:r>
            <a:r>
              <a:rPr lang="cs-CZ" dirty="0" smtClean="0"/>
              <a:t>– 4dílný satirický, nedokončený </a:t>
            </a:r>
          </a:p>
          <a:p>
            <a:pPr marL="0" indent="0">
              <a:buNone/>
            </a:pPr>
            <a:r>
              <a:rPr lang="cs-CZ" dirty="0" smtClean="0"/>
              <a:t>                román; mnoho překladů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Švejk – „geniální blb“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857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2" y="116441"/>
            <a:ext cx="5307013" cy="66246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3" y="1268760"/>
            <a:ext cx="364139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8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88913"/>
            <a:ext cx="9144000" cy="6408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2. </a:t>
            </a:r>
            <a:r>
              <a:rPr lang="cs-CZ" b="1" dirty="0" smtClean="0"/>
              <a:t>SOCIALISTICKÝ  REALISMUS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vliv KSČ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orientace na SSSR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- hrdina = dělník</a:t>
            </a:r>
          </a:p>
          <a:p>
            <a:pPr marL="0" indent="0">
              <a:buNone/>
            </a:pPr>
            <a:r>
              <a:rPr lang="cs-CZ" dirty="0" smtClean="0"/>
              <a:t>		- mnozí se s KSČ rozešli (1929)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Marie Majerová </a:t>
            </a:r>
            <a:r>
              <a:rPr lang="cs-CZ" dirty="0" smtClean="0"/>
              <a:t>– </a:t>
            </a:r>
            <a:r>
              <a:rPr lang="cs-CZ" sz="2000" dirty="0" smtClean="0"/>
              <a:t>redaktorka Rudého práva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 </a:t>
            </a:r>
            <a:r>
              <a:rPr lang="cs-CZ" i="1" u="sng" dirty="0" smtClean="0"/>
              <a:t>Robinsonka</a:t>
            </a:r>
            <a:r>
              <a:rPr lang="cs-CZ" dirty="0" smtClean="0"/>
              <a:t> </a:t>
            </a:r>
            <a:r>
              <a:rPr lang="cs-CZ" sz="2400" dirty="0" smtClean="0"/>
              <a:t>(dívčí román)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i="1" u="sng" dirty="0" smtClean="0"/>
              <a:t>Siréna</a:t>
            </a:r>
            <a:r>
              <a:rPr lang="cs-CZ" dirty="0" smtClean="0"/>
              <a:t> </a:t>
            </a:r>
            <a:r>
              <a:rPr lang="cs-CZ" sz="2400" dirty="0" smtClean="0"/>
              <a:t>(havířské Kladno)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b="1" dirty="0" smtClean="0"/>
              <a:t>Marie Pujmanová </a:t>
            </a:r>
            <a:r>
              <a:rPr lang="cs-CZ" dirty="0" smtClean="0"/>
              <a:t>– </a:t>
            </a:r>
            <a:r>
              <a:rPr lang="cs-CZ" sz="2000" dirty="0" smtClean="0"/>
              <a:t>sociální a psychologické zaměření próz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lékařské prostředí, problémy dospívání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	</a:t>
            </a:r>
            <a:r>
              <a:rPr lang="cs-CZ" i="1" u="sng" dirty="0" smtClean="0"/>
              <a:t>Předtucha</a:t>
            </a:r>
            <a:r>
              <a:rPr lang="cs-CZ" sz="2000" dirty="0" smtClean="0"/>
              <a:t> (za 2. sv. v.) - </a:t>
            </a:r>
          </a:p>
        </p:txBody>
      </p:sp>
    </p:spTree>
    <p:extLst>
      <p:ext uri="{BB962C8B-B14F-4D97-AF65-F5344CB8AC3E}">
        <p14:creationId xmlns:p14="http://schemas.microsoft.com/office/powerpoint/2010/main" val="424331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Ivan Olbracht      </a:t>
            </a:r>
            <a:r>
              <a:rPr lang="cs-CZ" sz="3100" dirty="0" smtClean="0"/>
              <a:t>(Kamil Zeman)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rozaik, novinář</a:t>
            </a:r>
          </a:p>
          <a:p>
            <a:r>
              <a:rPr lang="cs-CZ" dirty="0"/>
              <a:t>v</a:t>
            </a:r>
            <a:r>
              <a:rPr lang="cs-CZ" dirty="0" smtClean="0"/>
              <a:t>elmi kultivovaný jazyk, skvělý vypravěč</a:t>
            </a:r>
          </a:p>
          <a:p>
            <a:r>
              <a:rPr lang="cs-CZ" dirty="0" smtClean="0"/>
              <a:t>1929 – odešel  z KSČ</a:t>
            </a:r>
          </a:p>
          <a:p>
            <a:r>
              <a:rPr lang="cs-CZ" dirty="0" smtClean="0"/>
              <a:t>vězněn</a:t>
            </a:r>
          </a:p>
          <a:p>
            <a:r>
              <a:rPr lang="cs-CZ" dirty="0"/>
              <a:t>p</a:t>
            </a:r>
            <a:r>
              <a:rPr lang="cs-CZ" dirty="0" smtClean="0"/>
              <a:t>sal o vlastních zážitcích nebo poznatcích</a:t>
            </a:r>
          </a:p>
          <a:p>
            <a:r>
              <a:rPr lang="cs-CZ" dirty="0"/>
              <a:t>p</a:t>
            </a:r>
            <a:r>
              <a:rPr lang="cs-CZ" dirty="0" smtClean="0"/>
              <a:t>omoc Podkarpatské Rusi</a:t>
            </a:r>
          </a:p>
          <a:p>
            <a:r>
              <a:rPr lang="cs-CZ" dirty="0" smtClean="0"/>
              <a:t>za okupace převyprávěl pro děti Bibli, staré kronika a indické bajky (únik od reality)</a:t>
            </a:r>
          </a:p>
          <a:p>
            <a:r>
              <a:rPr lang="cs-CZ" dirty="0" smtClean="0"/>
              <a:t>od 1946 poslancem parlamentu za KSČ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24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015224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KULTURA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68773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ARCHITEKTURA</a:t>
            </a:r>
          </a:p>
          <a:p>
            <a:endParaRPr lang="cs-CZ" dirty="0"/>
          </a:p>
          <a:p>
            <a:r>
              <a:rPr lang="cs-CZ" dirty="0" smtClean="0"/>
              <a:t>VÝTVARNÉ UMĚNÍ</a:t>
            </a:r>
          </a:p>
          <a:p>
            <a:endParaRPr lang="cs-CZ" dirty="0" smtClean="0"/>
          </a:p>
          <a:p>
            <a:r>
              <a:rPr lang="cs-CZ" dirty="0" smtClean="0"/>
              <a:t>LITERATURA</a:t>
            </a:r>
          </a:p>
          <a:p>
            <a:endParaRPr lang="cs-CZ" dirty="0"/>
          </a:p>
          <a:p>
            <a:r>
              <a:rPr lang="cs-CZ" dirty="0" smtClean="0"/>
              <a:t>DIVADLO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2229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475656" cy="66240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25" y="116632"/>
            <a:ext cx="4416000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106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333375"/>
            <a:ext cx="8785225" cy="6335713"/>
          </a:xfrm>
        </p:spPr>
        <p:txBody>
          <a:bodyPr/>
          <a:lstStyle/>
          <a:p>
            <a:endParaRPr lang="cs-CZ" i="1" u="sng" dirty="0" smtClean="0"/>
          </a:p>
          <a:p>
            <a:r>
              <a:rPr lang="cs-CZ" i="1" u="sng" dirty="0" smtClean="0"/>
              <a:t>Obrazy ze soudobého Ruska </a:t>
            </a:r>
            <a:r>
              <a:rPr lang="cs-CZ" dirty="0" smtClean="0"/>
              <a:t>– reportáže</a:t>
            </a:r>
          </a:p>
          <a:p>
            <a:r>
              <a:rPr lang="cs-CZ" i="1" u="sng" dirty="0" smtClean="0"/>
              <a:t>Zamřížované zrcadlo </a:t>
            </a:r>
            <a:r>
              <a:rPr lang="cs-CZ" dirty="0" smtClean="0"/>
              <a:t>– z vězení</a:t>
            </a:r>
          </a:p>
          <a:p>
            <a:r>
              <a:rPr lang="cs-CZ" i="1" u="sng" dirty="0" smtClean="0"/>
              <a:t>Anna proletářka </a:t>
            </a:r>
            <a:r>
              <a:rPr lang="cs-CZ" dirty="0" smtClean="0"/>
              <a:t>– politika 20. let</a:t>
            </a:r>
          </a:p>
          <a:p>
            <a:r>
              <a:rPr lang="cs-CZ" i="1" u="sng" dirty="0" smtClean="0"/>
              <a:t>Golet v údolí </a:t>
            </a:r>
            <a:r>
              <a:rPr lang="cs-CZ" dirty="0" smtClean="0"/>
              <a:t>– povídky z Podkarpatské Rusi</a:t>
            </a:r>
          </a:p>
          <a:p>
            <a:r>
              <a:rPr lang="cs-CZ" i="1" u="sng" dirty="0" smtClean="0"/>
              <a:t>Nikola Šuhaj loupežník </a:t>
            </a:r>
            <a:r>
              <a:rPr lang="cs-CZ" dirty="0" smtClean="0"/>
              <a:t>– skutečný příběh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podkarpatského zbojníka</a:t>
            </a:r>
          </a:p>
          <a:p>
            <a:r>
              <a:rPr lang="cs-CZ" sz="3200" i="1" u="sng" dirty="0" smtClean="0"/>
              <a:t>Biblické příběhy</a:t>
            </a:r>
          </a:p>
          <a:p>
            <a:r>
              <a:rPr lang="cs-CZ" i="1" u="sng" dirty="0" smtClean="0"/>
              <a:t>Ze starých letopisů</a:t>
            </a:r>
          </a:p>
          <a:p>
            <a:r>
              <a:rPr lang="cs-CZ" sz="3200" i="1" u="sng" dirty="0" smtClean="0"/>
              <a:t>O mudrci </a:t>
            </a:r>
            <a:r>
              <a:rPr lang="cs-CZ" i="1" u="sng" dirty="0" err="1"/>
              <a:t>B</a:t>
            </a:r>
            <a:r>
              <a:rPr lang="cs-CZ" sz="3200" i="1" u="sng" dirty="0" err="1" smtClean="0"/>
              <a:t>idpajovi</a:t>
            </a:r>
            <a:r>
              <a:rPr lang="cs-CZ" sz="3200" i="1" u="sng" dirty="0" smtClean="0"/>
              <a:t> a jeho zvířátkách</a:t>
            </a:r>
            <a:endParaRPr lang="cs-CZ" sz="3200" dirty="0" smtClean="0"/>
          </a:p>
          <a:p>
            <a:pPr marL="1005840" lvl="4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89138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KATOLICKÁ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46237"/>
            <a:ext cx="8856984" cy="4526280"/>
          </a:xfrm>
        </p:spPr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íra v Boha</a:t>
            </a:r>
          </a:p>
          <a:p>
            <a:r>
              <a:rPr lang="cs-CZ" dirty="0"/>
              <a:t>v</a:t>
            </a:r>
            <a:r>
              <a:rPr lang="cs-CZ" dirty="0" smtClean="0"/>
              <a:t>yrovnávání s Bílou horou a jejími důsledky</a:t>
            </a:r>
          </a:p>
          <a:p>
            <a:r>
              <a:rPr lang="cs-CZ" dirty="0" smtClean="0"/>
              <a:t>po únorovém převratu pronásledování</a:t>
            </a:r>
          </a:p>
          <a:p>
            <a:endParaRPr lang="cs-CZ" dirty="0"/>
          </a:p>
          <a:p>
            <a:r>
              <a:rPr lang="cs-CZ" dirty="0" smtClean="0"/>
              <a:t>Jakub Deml – </a:t>
            </a:r>
            <a:r>
              <a:rPr lang="cs-CZ" sz="2000" dirty="0" smtClean="0"/>
              <a:t>kněz, publicista, básník, překladatel</a:t>
            </a:r>
          </a:p>
          <a:p>
            <a:endParaRPr lang="cs-CZ" dirty="0"/>
          </a:p>
          <a:p>
            <a:r>
              <a:rPr lang="cs-CZ" dirty="0" smtClean="0"/>
              <a:t>Jaroslav </a:t>
            </a:r>
            <a:r>
              <a:rPr lang="cs-CZ" dirty="0" err="1" smtClean="0"/>
              <a:t>Durych</a:t>
            </a:r>
            <a:r>
              <a:rPr lang="cs-CZ" dirty="0" smtClean="0"/>
              <a:t> – </a:t>
            </a:r>
            <a:r>
              <a:rPr lang="cs-CZ" sz="2000" dirty="0" smtClean="0"/>
              <a:t>lékař, básník, prozaik, publicista</a:t>
            </a:r>
          </a:p>
        </p:txBody>
      </p:sp>
    </p:spTree>
    <p:extLst>
      <p:ext uri="{BB962C8B-B14F-4D97-AF65-F5344CB8AC3E}">
        <p14:creationId xmlns:p14="http://schemas.microsoft.com/office/powerpoint/2010/main" val="4292102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3654"/>
            <a:ext cx="4486275" cy="61198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3654"/>
            <a:ext cx="4104000" cy="61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9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/>
              <a:t>PSYCHOLOGICKÁ  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46237"/>
            <a:ext cx="8363272" cy="45262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</a:t>
            </a:r>
            <a:r>
              <a:rPr lang="cs-CZ" dirty="0" smtClean="0"/>
              <a:t>liv Sigmunda Freuda</a:t>
            </a:r>
          </a:p>
          <a:p>
            <a:r>
              <a:rPr lang="cs-CZ" dirty="0"/>
              <a:t>z</a:t>
            </a:r>
            <a:r>
              <a:rPr lang="cs-CZ" dirty="0" smtClean="0"/>
              <a:t>ájem o lidskou duši, prožitky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Václav Řezáč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Jaroslav Havlíček </a:t>
            </a:r>
          </a:p>
          <a:p>
            <a:pPr marL="0" indent="0">
              <a:buNone/>
            </a:pPr>
            <a:r>
              <a:rPr lang="cs-CZ" dirty="0" smtClean="0"/>
              <a:t>– </a:t>
            </a:r>
            <a:r>
              <a:rPr lang="cs-CZ" sz="2000" dirty="0" smtClean="0"/>
              <a:t>degenerace společnosti i jedince</a:t>
            </a:r>
          </a:p>
          <a:p>
            <a:pPr lvl="2"/>
            <a:r>
              <a:rPr lang="cs-CZ" sz="2400" i="1" u="sng" dirty="0" smtClean="0"/>
              <a:t>Petrolejové lampy</a:t>
            </a:r>
          </a:p>
          <a:p>
            <a:pPr lvl="2"/>
            <a:r>
              <a:rPr lang="cs-CZ" sz="2400" i="1" u="sng" dirty="0" smtClean="0"/>
              <a:t>Neviditelný</a:t>
            </a:r>
          </a:p>
          <a:p>
            <a:pPr lvl="2"/>
            <a:r>
              <a:rPr lang="cs-CZ" sz="2400" i="1" u="sng" dirty="0" err="1" smtClean="0"/>
              <a:t>Helimadoe</a:t>
            </a:r>
            <a:endParaRPr lang="cs-CZ" sz="2400" i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78" y="2780927"/>
            <a:ext cx="2616986" cy="39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0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LYRICKÁ  PRÓZA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</a:t>
            </a:r>
            <a:r>
              <a:rPr lang="cs-CZ" dirty="0" smtClean="0"/>
              <a:t>ásnické prostředky v próze</a:t>
            </a:r>
          </a:p>
          <a:p>
            <a:r>
              <a:rPr lang="cs-CZ" dirty="0" smtClean="0"/>
              <a:t>obrazotvornost</a:t>
            </a:r>
          </a:p>
          <a:p>
            <a:r>
              <a:rPr lang="cs-CZ" dirty="0"/>
              <a:t>v</a:t>
            </a:r>
            <a:r>
              <a:rPr lang="cs-CZ" dirty="0" smtClean="0"/>
              <a:t>liv moderní literatury, avantgardy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Vladislav Vančura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2000" dirty="0"/>
              <a:t>l</a:t>
            </a:r>
            <a:r>
              <a:rPr lang="cs-CZ" sz="2000" dirty="0" smtClean="0"/>
              <a:t>ékař, později jen spisovatel, prozaik, dramatik, filmový režisér,  předseda Devětsilu</a:t>
            </a:r>
          </a:p>
          <a:p>
            <a:pPr marL="0" indent="0">
              <a:buNone/>
            </a:pPr>
            <a:r>
              <a:rPr lang="cs-CZ" sz="2000" dirty="0"/>
              <a:t>v</a:t>
            </a:r>
            <a:r>
              <a:rPr lang="cs-CZ" sz="2000" dirty="0" smtClean="0"/>
              <a:t>edl </a:t>
            </a:r>
            <a:r>
              <a:rPr lang="cs-CZ" sz="2000" dirty="0"/>
              <a:t>s</a:t>
            </a:r>
            <a:r>
              <a:rPr lang="cs-CZ" sz="2000" dirty="0" smtClean="0"/>
              <a:t>pisovatelskou sekci Výboru inteligence – zatčen, popraven</a:t>
            </a:r>
          </a:p>
          <a:p>
            <a:pPr marL="0" indent="0">
              <a:buNone/>
            </a:pPr>
            <a:r>
              <a:rPr lang="cs-CZ" sz="2000" dirty="0" smtClean="0"/>
              <a:t>v Kobylisích 1.6.1942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666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00014065"/>
              </p:ext>
            </p:extLst>
          </p:nvPr>
        </p:nvGraphicFramePr>
        <p:xfrm>
          <a:off x="467544" y="1052737"/>
          <a:ext cx="8424936" cy="5100002"/>
        </p:xfrm>
        <a:graphic>
          <a:graphicData uri="http://schemas.openxmlformats.org/drawingml/2006/table">
            <a:tbl>
              <a:tblPr/>
              <a:tblGrid>
                <a:gridCol w="4212468"/>
                <a:gridCol w="4212468"/>
              </a:tblGrid>
              <a:tr h="4689139">
                <a:tc>
                  <a:txBody>
                    <a:bodyPr/>
                    <a:lstStyle/>
                    <a:p>
                      <a:pPr algn="just"/>
                      <a:r>
                        <a:rPr lang="cs-CZ" sz="1800" i="1" dirty="0" smtClean="0">
                          <a:effectLst/>
                        </a:rPr>
                        <a:t>„Až </a:t>
                      </a:r>
                      <a:r>
                        <a:rPr lang="cs-CZ" sz="1800" i="1" dirty="0">
                          <a:effectLst/>
                        </a:rPr>
                        <a:t>příliš dobře vzpomínám si na ten večer. Vladislav Vančura byl již několik týdnů zatčen a týrán gestapem. Seděli jsme rozechvěni u rozhlasového přijímače, abychom vyslechli zprávy o nových opatřeních nacistů a o vraždách, které slibovali. Když mezi prvními jmény popravených ozvalo se jméno Vančurovo, vstali jsme jako vymrštěni hrůzou ze svých židlí a bez dechu jsme strnuli. Vladislav Vančura! V tom jméně byla zasažena celá naše generace, byl v něm osud nás všech. V tom jméně byla krvavě zraněna celá naše země.</a:t>
                      </a: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cs-CZ" sz="1800" b="1" dirty="0">
                        <a:solidFill>
                          <a:srgbClr val="AAAADD"/>
                        </a:solidFill>
                        <a:effectLst/>
                      </a:endParaRPr>
                    </a:p>
                  </a:txBody>
                  <a:tcPr marL="90519" marR="90519" marT="45260" marB="452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863">
                <a:tc gridSpan="2">
                  <a:txBody>
                    <a:bodyPr/>
                    <a:lstStyle/>
                    <a:p>
                      <a:pPr algn="r"/>
                      <a:r>
                        <a:rPr lang="cs-CZ" sz="1800" i="0" dirty="0" smtClean="0">
                          <a:effectLst/>
                        </a:rPr>
                        <a:t> </a:t>
                      </a:r>
                      <a:r>
                        <a:rPr lang="cs-CZ" sz="1800" i="0" dirty="0">
                          <a:effectLst/>
                          <a:hlinkClick r:id="rId2" action="ppaction://hlinkfile" tooltip="Jaroslav Seifert"/>
                        </a:rPr>
                        <a:t>Jaroslav Seifert</a:t>
                      </a:r>
                      <a:endParaRPr lang="cs-CZ" sz="1800" dirty="0">
                        <a:effectLst/>
                      </a:endParaRPr>
                    </a:p>
                  </a:txBody>
                  <a:tcPr marL="90519" marR="90519" marT="45260" marB="452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52736"/>
            <a:ext cx="3245477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167313" cy="66262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548680"/>
            <a:ext cx="3456385" cy="34563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41" y="4365104"/>
            <a:ext cx="347181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41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785225" cy="6453187"/>
          </a:xfrm>
        </p:spPr>
        <p:txBody>
          <a:bodyPr/>
          <a:lstStyle/>
          <a:p>
            <a:r>
              <a:rPr lang="cs-CZ" dirty="0" smtClean="0"/>
              <a:t>Dílo – rysy:</a:t>
            </a:r>
          </a:p>
          <a:p>
            <a:pPr lvl="2"/>
            <a:r>
              <a:rPr lang="cs-CZ" dirty="0"/>
              <a:t>z</a:t>
            </a:r>
            <a:r>
              <a:rPr lang="cs-CZ" dirty="0" smtClean="0"/>
              <a:t>vláštní, archaický jazyk s mnoha básnickými prostředky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ložitá souvětí, „monumentální vyjadřování“</a:t>
            </a:r>
          </a:p>
          <a:p>
            <a:pPr lvl="2"/>
            <a:r>
              <a:rPr lang="cs-CZ" dirty="0"/>
              <a:t>d</a:t>
            </a:r>
            <a:r>
              <a:rPr lang="cs-CZ" dirty="0" smtClean="0"/>
              <a:t>ěj omezený, důležité názory autora, jeho komentáře</a:t>
            </a:r>
          </a:p>
          <a:p>
            <a:pPr lvl="2"/>
            <a:endParaRPr lang="cs-CZ" dirty="0"/>
          </a:p>
          <a:p>
            <a:pPr marL="630936" lvl="2" indent="0">
              <a:buNone/>
            </a:pPr>
            <a:r>
              <a:rPr lang="cs-CZ" dirty="0" smtClean="0"/>
              <a:t>Romány    </a:t>
            </a:r>
            <a:r>
              <a:rPr lang="cs-CZ" i="1" u="sng" dirty="0" smtClean="0"/>
              <a:t>Pekař Jan </a:t>
            </a:r>
            <a:r>
              <a:rPr lang="cs-CZ" i="1" u="sng" dirty="0" err="1" smtClean="0"/>
              <a:t>Marhoul</a:t>
            </a:r>
            <a:endParaRPr lang="cs-CZ" i="1" u="sng" dirty="0" smtClean="0"/>
          </a:p>
          <a:p>
            <a:pPr marL="630936" lvl="2" indent="0">
              <a:buNone/>
            </a:pPr>
            <a:r>
              <a:rPr lang="cs-CZ" i="1" dirty="0" smtClean="0"/>
              <a:t>                  </a:t>
            </a:r>
            <a:r>
              <a:rPr lang="cs-CZ" i="1" u="sng" dirty="0" smtClean="0"/>
              <a:t> Rozmarné léto</a:t>
            </a:r>
          </a:p>
          <a:p>
            <a:pPr marL="630936" lvl="2" indent="0">
              <a:buNone/>
            </a:pPr>
            <a:r>
              <a:rPr lang="cs-CZ" i="1" dirty="0" smtClean="0"/>
              <a:t>                  </a:t>
            </a:r>
            <a:r>
              <a:rPr lang="cs-CZ" i="1" u="sng" dirty="0" smtClean="0"/>
              <a:t> Markéta Lazarová </a:t>
            </a:r>
            <a:r>
              <a:rPr lang="cs-CZ" dirty="0" smtClean="0"/>
              <a:t>(nejlepší film)</a:t>
            </a:r>
          </a:p>
          <a:p>
            <a:pPr marL="630936" lvl="2" indent="0">
              <a:buNone/>
            </a:pPr>
            <a:endParaRPr lang="cs-CZ" i="1" u="sng" dirty="0"/>
          </a:p>
          <a:p>
            <a:pPr marL="630936" lvl="2" indent="0">
              <a:buNone/>
            </a:pPr>
            <a:r>
              <a:rPr lang="cs-CZ" dirty="0" smtClean="0"/>
              <a:t>Drama       </a:t>
            </a:r>
            <a:r>
              <a:rPr lang="cs-CZ" i="1" u="sng" dirty="0" smtClean="0"/>
              <a:t>Josefína</a:t>
            </a:r>
          </a:p>
          <a:p>
            <a:pPr marL="630936" lvl="2" indent="0">
              <a:buNone/>
            </a:pPr>
            <a:endParaRPr lang="cs-CZ" dirty="0"/>
          </a:p>
          <a:p>
            <a:pPr marL="630936" lvl="2" indent="0">
              <a:buNone/>
            </a:pPr>
            <a:r>
              <a:rPr lang="cs-CZ" dirty="0" smtClean="0"/>
              <a:t>Povídky    </a:t>
            </a:r>
            <a:r>
              <a:rPr lang="cs-CZ" i="1" u="sng" dirty="0" smtClean="0"/>
              <a:t>Obrazy z dějin národu českého </a:t>
            </a:r>
            <a:r>
              <a:rPr lang="cs-CZ" dirty="0" smtClean="0"/>
              <a:t>(nedokončeno)</a:t>
            </a:r>
          </a:p>
          <a:p>
            <a:pPr marL="630936" lvl="2" indent="0">
              <a:buNone/>
            </a:pPr>
            <a:endParaRPr lang="cs-CZ" dirty="0"/>
          </a:p>
          <a:p>
            <a:pPr marL="630936" lvl="2" indent="0">
              <a:buNone/>
            </a:pPr>
            <a:r>
              <a:rPr lang="cs-CZ" dirty="0" smtClean="0"/>
              <a:t>Pro děti     </a:t>
            </a:r>
            <a:r>
              <a:rPr lang="cs-CZ" i="1" u="sng" dirty="0" err="1" smtClean="0"/>
              <a:t>Kubula</a:t>
            </a:r>
            <a:r>
              <a:rPr lang="cs-CZ" i="1" u="sng" dirty="0" smtClean="0"/>
              <a:t> a Kuba </a:t>
            </a:r>
            <a:r>
              <a:rPr lang="cs-CZ" i="1" u="sng" dirty="0" err="1" smtClean="0"/>
              <a:t>Kubikula</a:t>
            </a:r>
            <a:endParaRPr lang="cs-CZ" i="1" u="sng" dirty="0" smtClean="0"/>
          </a:p>
          <a:p>
            <a:pPr marL="630936" lvl="2" indent="0">
              <a:buNone/>
            </a:pPr>
            <a:endParaRPr lang="cs-CZ" dirty="0"/>
          </a:p>
          <a:p>
            <a:pPr marL="630936" lvl="2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278397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0" y="115620"/>
            <a:ext cx="4608513" cy="35290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2952000" cy="2952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67" y="3778665"/>
            <a:ext cx="1914200" cy="2952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99" y="3778665"/>
            <a:ext cx="1937541" cy="298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37" y="3789040"/>
            <a:ext cx="1959205" cy="2916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37" y="116632"/>
            <a:ext cx="264600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9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VÝTVARNÉ  UMĚNÍ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 smtClean="0"/>
              <a:t>1.    </a:t>
            </a:r>
            <a:r>
              <a:rPr lang="cs-CZ" sz="3600" b="1" u="sng" dirty="0" smtClean="0"/>
              <a:t>Architektura</a:t>
            </a:r>
          </a:p>
          <a:p>
            <a:endParaRPr lang="cs-CZ" sz="2400" u="sng" dirty="0" smtClean="0"/>
          </a:p>
          <a:p>
            <a:r>
              <a:rPr lang="cs-CZ" sz="2400" u="sng" dirty="0" smtClean="0"/>
              <a:t>mnoho nových staveb </a:t>
            </a:r>
            <a:r>
              <a:rPr lang="cs-CZ" sz="2400" dirty="0" smtClean="0"/>
              <a:t>– symbolů československé státnosti</a:t>
            </a:r>
          </a:p>
          <a:p>
            <a:r>
              <a:rPr lang="cs-CZ" sz="2400" dirty="0"/>
              <a:t>p</a:t>
            </a:r>
            <a:r>
              <a:rPr lang="cs-CZ" sz="2400" dirty="0" smtClean="0"/>
              <a:t>řevládl </a:t>
            </a:r>
            <a:r>
              <a:rPr lang="cs-CZ" sz="2400" u="sng" dirty="0" smtClean="0"/>
              <a:t>moderní směr </a:t>
            </a:r>
            <a:r>
              <a:rPr lang="cs-CZ" sz="2400" dirty="0" smtClean="0"/>
              <a:t>- důraz na:  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-  </a:t>
            </a:r>
            <a:r>
              <a:rPr lang="cs-CZ" sz="2400" dirty="0" err="1" smtClean="0"/>
              <a:t>technicko-konstrukční</a:t>
            </a:r>
            <a:r>
              <a:rPr lang="cs-CZ" sz="2400" dirty="0" smtClean="0"/>
              <a:t> stránku staveb</a:t>
            </a:r>
          </a:p>
          <a:p>
            <a:pPr marL="0" indent="0">
              <a:buNone/>
            </a:pPr>
            <a:r>
              <a:rPr lang="cs-CZ" sz="2400" dirty="0" smtClean="0"/>
              <a:t>	- na účelovost a funkci staveb</a:t>
            </a:r>
          </a:p>
          <a:p>
            <a:pPr marL="0" indent="0">
              <a:buNone/>
            </a:pPr>
            <a:r>
              <a:rPr lang="cs-CZ" sz="2400" dirty="0" smtClean="0"/>
              <a:t>            (Veletržní palác, Penzijní palác, Radiopalác – Praha</a:t>
            </a:r>
          </a:p>
          <a:p>
            <a:pPr marL="0" indent="0">
              <a:buNone/>
            </a:pPr>
            <a:r>
              <a:rPr lang="cs-CZ" sz="2400" dirty="0" smtClean="0"/>
              <a:t>            stavby v Baťově Zlíně</a:t>
            </a:r>
          </a:p>
          <a:p>
            <a:endParaRPr lang="cs-CZ" sz="2400" dirty="0"/>
          </a:p>
          <a:p>
            <a:r>
              <a:rPr lang="cs-CZ" sz="2400" u="sng" dirty="0" smtClean="0"/>
              <a:t>Přestavby a dostavby historických objektů</a:t>
            </a:r>
            <a:r>
              <a:rPr lang="cs-CZ" sz="2400" dirty="0" smtClean="0"/>
              <a:t>:</a:t>
            </a:r>
          </a:p>
          <a:p>
            <a:pPr marL="0" indent="0"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JOŽE</a:t>
            </a:r>
            <a:r>
              <a:rPr lang="cs-CZ" sz="2400" dirty="0" smtClean="0"/>
              <a:t>  </a:t>
            </a:r>
            <a:r>
              <a:rPr lang="cs-CZ" sz="2400" dirty="0" err="1" smtClean="0"/>
              <a:t>PLEČNIK</a:t>
            </a:r>
            <a:r>
              <a:rPr lang="cs-CZ" sz="2400" dirty="0" smtClean="0"/>
              <a:t> – úprava Pražského hradu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JOSEF </a:t>
            </a:r>
            <a:r>
              <a:rPr lang="cs-CZ" sz="2400" dirty="0" err="1" smtClean="0"/>
              <a:t>MOKR</a:t>
            </a:r>
            <a:r>
              <a:rPr lang="cs-CZ" sz="2400" dirty="0" smtClean="0"/>
              <a:t>, KAMIL </a:t>
            </a:r>
            <a:r>
              <a:rPr lang="cs-CZ" sz="2400" dirty="0" err="1" smtClean="0"/>
              <a:t>HILBERT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                dostavba chrámu sv. Víta</a:t>
            </a:r>
          </a:p>
        </p:txBody>
      </p:sp>
    </p:spTree>
    <p:extLst>
      <p:ext uri="{BB962C8B-B14F-4D97-AF65-F5344CB8AC3E}">
        <p14:creationId xmlns:p14="http://schemas.microsoft.com/office/powerpoint/2010/main" val="24963986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DEMOKRATICKÁ 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46237"/>
            <a:ext cx="8507288" cy="452628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Eduard Bass  </a:t>
            </a:r>
          </a:p>
          <a:p>
            <a:pPr marL="0" indent="0">
              <a:buNone/>
            </a:pPr>
            <a:r>
              <a:rPr lang="cs-CZ" sz="2800" dirty="0"/>
              <a:t>	</a:t>
            </a:r>
            <a:r>
              <a:rPr lang="cs-CZ" sz="2800" i="1" u="sng" dirty="0" err="1" smtClean="0"/>
              <a:t>Klapzubova</a:t>
            </a:r>
            <a:r>
              <a:rPr lang="cs-CZ" sz="2800" i="1" u="sng" dirty="0" smtClean="0"/>
              <a:t> jedenáctka</a:t>
            </a:r>
          </a:p>
          <a:p>
            <a:pPr marL="0" indent="0">
              <a:buNone/>
            </a:pPr>
            <a:r>
              <a:rPr lang="cs-CZ" dirty="0" smtClean="0"/>
              <a:t>         </a:t>
            </a:r>
            <a:r>
              <a:rPr lang="cs-CZ" sz="2800" i="1" u="sng" dirty="0" smtClean="0"/>
              <a:t>Cirkus </a:t>
            </a:r>
            <a:r>
              <a:rPr lang="cs-CZ" sz="2800" i="1" u="sng" dirty="0" err="1" smtClean="0"/>
              <a:t>Humberto</a:t>
            </a:r>
            <a:endParaRPr lang="cs-CZ" sz="2800" i="1" u="sng" dirty="0" smtClean="0"/>
          </a:p>
          <a:p>
            <a:pPr marL="0" indent="0">
              <a:buNone/>
            </a:pPr>
            <a:endParaRPr lang="cs-CZ" sz="2800" i="1" u="sng" dirty="0" smtClean="0"/>
          </a:p>
          <a:p>
            <a:pPr marL="0" indent="0">
              <a:buNone/>
            </a:pPr>
            <a:endParaRPr lang="cs-CZ" sz="2800" i="1" u="sng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b="1" dirty="0" smtClean="0"/>
              <a:t>Karel Poláček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</a:t>
            </a:r>
            <a:r>
              <a:rPr lang="cs-CZ" sz="2000" dirty="0" smtClean="0"/>
              <a:t>židovská rodina, na frontě 1. sv. války</a:t>
            </a:r>
          </a:p>
          <a:p>
            <a:pPr marL="0" indent="0">
              <a:buNone/>
            </a:pPr>
            <a:r>
              <a:rPr lang="cs-CZ" sz="2000" dirty="0"/>
              <a:t>	</a:t>
            </a:r>
            <a:r>
              <a:rPr lang="cs-CZ" sz="2000" dirty="0" smtClean="0"/>
              <a:t>  Lidové noviny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zahynul v Osvětimi r. 1944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</a:t>
            </a:r>
            <a:r>
              <a:rPr lang="cs-CZ" sz="2800" i="1" u="sng" dirty="0" smtClean="0"/>
              <a:t>Bylo nás pět</a:t>
            </a:r>
          </a:p>
          <a:p>
            <a:pPr marL="0" indent="0">
              <a:buNone/>
            </a:pPr>
            <a:endParaRPr lang="cs-CZ" sz="2800" i="1" u="sng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2776"/>
            <a:ext cx="1836000" cy="244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5064"/>
            <a:ext cx="1824000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4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Karel  Čapek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76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spisovatel, filozof, překladatel, novinář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*  Malé Svatoňovice 9. 1. 1890</a:t>
            </a:r>
          </a:p>
          <a:p>
            <a:pPr marL="0" indent="0">
              <a:buNone/>
            </a:pPr>
            <a:r>
              <a:rPr lang="cs-CZ" sz="2400" dirty="0" smtClean="0"/>
              <a:t> +  Praha 25. 12. 1938 (plicní edém)</a:t>
            </a:r>
          </a:p>
          <a:p>
            <a:pPr>
              <a:buFont typeface="Arial" charset="0"/>
              <a:buChar char="•"/>
            </a:pPr>
            <a:endParaRPr lang="cs-CZ" sz="2400" dirty="0"/>
          </a:p>
          <a:p>
            <a:pPr>
              <a:buFont typeface="Arial" charset="0"/>
              <a:buChar char="•"/>
            </a:pPr>
            <a:r>
              <a:rPr lang="cs-CZ" sz="2400" dirty="0" smtClean="0"/>
              <a:t>syn lékaře, bratr Josef (malíř,+ </a:t>
            </a:r>
            <a:r>
              <a:rPr lang="cs-CZ" sz="2400" dirty="0" err="1" smtClean="0"/>
              <a:t>Dachau</a:t>
            </a:r>
            <a:r>
              <a:rPr lang="cs-CZ" sz="2400" dirty="0" smtClean="0"/>
              <a:t>), sestra Helena</a:t>
            </a:r>
          </a:p>
          <a:p>
            <a:pPr>
              <a:buFont typeface="Arial" charset="0"/>
              <a:buChar char="•"/>
            </a:pPr>
            <a:r>
              <a:rPr lang="cs-CZ" sz="2400" dirty="0" smtClean="0"/>
              <a:t>Filozofická fakulta UK, pak ještě Berlín a Paříž</a:t>
            </a:r>
          </a:p>
          <a:p>
            <a:pPr>
              <a:buFont typeface="Arial" charset="0"/>
              <a:buChar char="•"/>
            </a:pPr>
            <a:r>
              <a:rPr lang="cs-CZ" sz="2400" dirty="0"/>
              <a:t>d</a:t>
            </a:r>
            <a:r>
              <a:rPr lang="cs-CZ" sz="2400" dirty="0" smtClean="0"/>
              <a:t>ramaturg a režisér Vinohradského divadla (1921 – 1925)</a:t>
            </a:r>
          </a:p>
          <a:p>
            <a:pPr>
              <a:buFont typeface="Arial" charset="0"/>
              <a:buChar char="•"/>
            </a:pPr>
            <a:r>
              <a:rPr lang="cs-CZ" sz="2400" dirty="0"/>
              <a:t>r</a:t>
            </a:r>
            <a:r>
              <a:rPr lang="cs-CZ" sz="2400" dirty="0" smtClean="0"/>
              <a:t>edaktor Lidových novin</a:t>
            </a:r>
          </a:p>
          <a:p>
            <a:pPr>
              <a:buFont typeface="Arial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řítel TGM</a:t>
            </a:r>
          </a:p>
          <a:p>
            <a:pPr>
              <a:buFont typeface="Arial" charset="0"/>
              <a:buChar char="•"/>
            </a:pPr>
            <a:r>
              <a:rPr lang="cs-CZ" sz="2400" dirty="0" smtClean="0"/>
              <a:t>po Mnichovu poslední symbol 1. republiky – útoky</a:t>
            </a:r>
          </a:p>
          <a:p>
            <a:pPr>
              <a:buFont typeface="Arial" charset="0"/>
              <a:buChar char="•"/>
            </a:pPr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149546"/>
              </p:ext>
            </p:extLst>
          </p:nvPr>
        </p:nvGraphicFramePr>
        <p:xfrm>
          <a:off x="179512" y="5229200"/>
          <a:ext cx="8229600" cy="155448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cs-CZ" b="1" dirty="0">
                          <a:solidFill>
                            <a:srgbClr val="AAAADD"/>
                          </a:solidFill>
                          <a:effectLst/>
                        </a:rPr>
                        <a:t>„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200" i="1" dirty="0">
                          <a:effectLst/>
                        </a:rPr>
                        <a:t>Zdá se mi, že už tu nemám co dělat, byl bych tu směšnou figurkou, můj svět umřel, věřil jsem totiž v jakési závazky, v takzvanou čest ve smlouvě a podobné věci. Myslím, že bych se v téhle tlačenici nevyznal...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b="1" dirty="0">
                          <a:solidFill>
                            <a:srgbClr val="AAAADD"/>
                          </a:solidFill>
                          <a:effectLst/>
                        </a:rPr>
                        <a:t>“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/>
                      <a:r>
                        <a:rPr lang="cs-CZ" sz="1200" i="0" dirty="0">
                          <a:effectLst/>
                        </a:rPr>
                        <a:t>— Karel Čapek</a:t>
                      </a:r>
                      <a:r>
                        <a:rPr lang="cs-CZ" sz="1200" i="0" baseline="30000" dirty="0">
                          <a:effectLst/>
                          <a:hlinkClick r:id="" action="ppaction://hlinkfile"/>
                        </a:rPr>
                        <a:t>[4]</a:t>
                      </a:r>
                      <a:endParaRPr lang="cs-CZ" sz="12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85183"/>
            <a:ext cx="1152128" cy="16758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85183"/>
            <a:ext cx="1224136" cy="168483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424" y="332656"/>
            <a:ext cx="3189064" cy="151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685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87338" y="404813"/>
            <a:ext cx="8856662" cy="633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Názory: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humanismus – </a:t>
            </a:r>
            <a:r>
              <a:rPr lang="cs-CZ" sz="1800" dirty="0" smtClean="0"/>
              <a:t>Proč nejsem komunistou? …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			„Protože mé srdce je na straně chudých.“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pacifismus – </a:t>
            </a:r>
            <a:r>
              <a:rPr lang="cs-CZ" sz="1800" dirty="0" smtClean="0"/>
              <a:t>nebojoval v 1.sv.v. (nemoc), obavy z 2.sv.v.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individualismus – </a:t>
            </a:r>
            <a:r>
              <a:rPr lang="cs-CZ" sz="1900" dirty="0" smtClean="0"/>
              <a:t>obdiv k silným jedincům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obdiv k vědecko-technickému pokroku,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obavy z něj – </a:t>
            </a:r>
            <a:r>
              <a:rPr lang="cs-CZ" sz="1800" dirty="0" smtClean="0"/>
              <a:t>strach z vítězství techniky nad člověkem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	obdiv k Masarykovi – </a:t>
            </a:r>
            <a:r>
              <a:rPr lang="cs-CZ" sz="1900" dirty="0" smtClean="0"/>
              <a:t>téměř oficiální </a:t>
            </a:r>
            <a:r>
              <a:rPr lang="cs-CZ" sz="1800" dirty="0" smtClean="0"/>
              <a:t>novinář Hradu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5606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19" y="91726"/>
            <a:ext cx="2160588" cy="3686175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9997"/>
            <a:ext cx="2629766" cy="36989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14566"/>
            <a:ext cx="4282743" cy="284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69056"/>
            <a:ext cx="3523741" cy="280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97" y="63248"/>
            <a:ext cx="2667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54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404813"/>
            <a:ext cx="7762056" cy="621823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</a:t>
            </a:r>
            <a:r>
              <a:rPr lang="cs-CZ" dirty="0" smtClean="0"/>
              <a:t>rvní předseda českého PEN klubu</a:t>
            </a:r>
          </a:p>
          <a:p>
            <a:r>
              <a:rPr lang="cs-CZ" dirty="0"/>
              <a:t>v</a:t>
            </a:r>
            <a:r>
              <a:rPr lang="cs-CZ" dirty="0" smtClean="0"/>
              <a:t>ýznamné kontakty se zahraničními     spisovateli</a:t>
            </a:r>
          </a:p>
          <a:p>
            <a:r>
              <a:rPr lang="cs-CZ" dirty="0"/>
              <a:t>v</a:t>
            </a:r>
            <a:r>
              <a:rPr lang="cs-CZ" dirty="0" smtClean="0"/>
              <a:t>ýborný amatérský fotograf – nafotil nejúspěšnější obrázkovou knihu 1. republiky (Dášeňka), mnoho snímků „pátečníků“ vč. TGM</a:t>
            </a:r>
          </a:p>
          <a:p>
            <a:r>
              <a:rPr lang="cs-CZ" dirty="0" smtClean="0"/>
              <a:t>v RUR poprvé použil slovo ROBOT (autor – Josef), mezinárodní slovo, slovanský původ</a:t>
            </a:r>
          </a:p>
          <a:p>
            <a:r>
              <a:rPr lang="cs-CZ" dirty="0" smtClean="0"/>
              <a:t>7x navržen na Nobelovu cenu, v letech 1932 – 1938</a:t>
            </a:r>
          </a:p>
          <a:p>
            <a:r>
              <a:rPr lang="cs-CZ" dirty="0"/>
              <a:t>v</a:t>
            </a:r>
            <a:r>
              <a:rPr lang="cs-CZ" dirty="0" smtClean="0"/>
              <a:t>ynikající novinář – vysoká úroveň žurnalistiky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7087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75"/>
            <a:ext cx="5064125" cy="36004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89039"/>
            <a:ext cx="3816702" cy="2952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7039"/>
            <a:ext cx="2742713" cy="66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472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11560" y="404813"/>
            <a:ext cx="8173665" cy="6337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DÍLO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Pohádky – </a:t>
            </a:r>
            <a:r>
              <a:rPr lang="cs-CZ" i="1" u="sng" dirty="0" smtClean="0"/>
              <a:t>Devatero pohádek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 </a:t>
            </a:r>
            <a:r>
              <a:rPr lang="cs-CZ" i="1" u="sng" dirty="0" smtClean="0"/>
              <a:t>Dášeňka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Povídky – </a:t>
            </a:r>
            <a:r>
              <a:rPr lang="cs-CZ" i="1" u="sng" dirty="0" smtClean="0"/>
              <a:t>Povídky z jedné kapsy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 </a:t>
            </a:r>
            <a:r>
              <a:rPr lang="cs-CZ" i="1" u="sng" dirty="0" smtClean="0"/>
              <a:t>Povídky z druhé kapsy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 </a:t>
            </a:r>
            <a:r>
              <a:rPr lang="cs-CZ" i="1" u="sng" dirty="0" smtClean="0"/>
              <a:t>Trapné povídky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Romány – </a:t>
            </a:r>
            <a:r>
              <a:rPr lang="cs-CZ" i="1" u="sng" dirty="0" smtClean="0"/>
              <a:t>Válka s mloky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 </a:t>
            </a:r>
            <a:r>
              <a:rPr lang="cs-CZ" i="1" u="sng" dirty="0" smtClean="0"/>
              <a:t>RUR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 </a:t>
            </a:r>
            <a:r>
              <a:rPr lang="cs-CZ" i="1" u="sng" dirty="0" smtClean="0"/>
              <a:t>Továrna na absolutno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</a:t>
            </a:r>
            <a:r>
              <a:rPr lang="cs-CZ" i="1" u="sng" dirty="0" smtClean="0"/>
              <a:t> Krakatit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32655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74675" y="404813"/>
            <a:ext cx="8569325" cy="6192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Novely –   </a:t>
            </a:r>
            <a:r>
              <a:rPr lang="cs-CZ" i="1" u="sng" dirty="0" err="1" smtClean="0"/>
              <a:t>Hordubal</a:t>
            </a:r>
            <a:endParaRPr lang="cs-CZ" i="1" u="sng" dirty="0" smtClean="0"/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</a:t>
            </a:r>
            <a:r>
              <a:rPr lang="cs-CZ" i="1" u="sng" dirty="0" smtClean="0"/>
              <a:t> Povětroň</a:t>
            </a:r>
          </a:p>
          <a:p>
            <a:pPr marL="0" indent="0">
              <a:buNone/>
            </a:pPr>
            <a:r>
              <a:rPr lang="cs-CZ" i="1" dirty="0"/>
              <a:t>	 </a:t>
            </a:r>
            <a:r>
              <a:rPr lang="cs-CZ" i="1" dirty="0" smtClean="0"/>
              <a:t>         </a:t>
            </a:r>
            <a:r>
              <a:rPr lang="cs-CZ" i="1" u="sng" dirty="0" smtClean="0"/>
              <a:t>Obyčejný život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Fejetony  -  </a:t>
            </a:r>
            <a:r>
              <a:rPr lang="cs-CZ" i="1" u="sng" dirty="0" smtClean="0"/>
              <a:t>Zahradníkův rok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  </a:t>
            </a:r>
            <a:r>
              <a:rPr lang="cs-CZ" i="1" u="sng" dirty="0" smtClean="0"/>
              <a:t>Kritika slov</a:t>
            </a:r>
          </a:p>
          <a:p>
            <a:pPr marL="0" indent="0">
              <a:buNone/>
            </a:pPr>
            <a:endParaRPr lang="cs-CZ" i="1" u="sng" dirty="0"/>
          </a:p>
          <a:p>
            <a:pPr marL="0" indent="0">
              <a:buNone/>
            </a:pPr>
            <a:r>
              <a:rPr lang="cs-CZ" dirty="0" smtClean="0"/>
              <a:t>Cestopisy – </a:t>
            </a:r>
            <a:r>
              <a:rPr lang="cs-CZ" i="1" u="sng" dirty="0" smtClean="0"/>
              <a:t>Italské listy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  </a:t>
            </a:r>
            <a:r>
              <a:rPr lang="cs-CZ" i="1" u="sng" dirty="0" smtClean="0"/>
              <a:t> Anglické listy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   </a:t>
            </a:r>
            <a:r>
              <a:rPr lang="cs-CZ" i="1" u="sng" dirty="0" smtClean="0"/>
              <a:t>Výlet do Španěl</a:t>
            </a:r>
          </a:p>
          <a:p>
            <a:pPr marL="0" indent="0">
              <a:buNone/>
            </a:pP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1098945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539552" y="549275"/>
            <a:ext cx="8102798" cy="597535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Drama -     </a:t>
            </a:r>
            <a:r>
              <a:rPr lang="cs-CZ" i="1" u="sng" dirty="0"/>
              <a:t>RUR</a:t>
            </a:r>
          </a:p>
          <a:p>
            <a:pPr marL="0" indent="0">
              <a:buNone/>
            </a:pPr>
            <a:r>
              <a:rPr lang="cs-CZ" i="1" dirty="0"/>
              <a:t>		 </a:t>
            </a:r>
            <a:r>
              <a:rPr lang="cs-CZ" i="1" u="sng" dirty="0"/>
              <a:t> Ze života hmyzu</a:t>
            </a:r>
          </a:p>
          <a:p>
            <a:pPr marL="0" indent="0">
              <a:buNone/>
            </a:pPr>
            <a:r>
              <a:rPr lang="cs-CZ" i="1" dirty="0"/>
              <a:t>		  </a:t>
            </a:r>
            <a:r>
              <a:rPr lang="cs-CZ" i="1" u="sng" dirty="0"/>
              <a:t>Věc </a:t>
            </a:r>
            <a:r>
              <a:rPr lang="cs-CZ" i="1" u="sng" dirty="0" err="1"/>
              <a:t>Makropulos</a:t>
            </a:r>
            <a:endParaRPr lang="cs-CZ" i="1" u="sng" dirty="0"/>
          </a:p>
          <a:p>
            <a:pPr marL="0" indent="0">
              <a:buNone/>
            </a:pPr>
            <a:r>
              <a:rPr lang="cs-CZ" i="1" dirty="0"/>
              <a:t>		  </a:t>
            </a:r>
            <a:r>
              <a:rPr lang="cs-CZ" i="1" u="sng" dirty="0"/>
              <a:t>Bílá nemoc</a:t>
            </a:r>
          </a:p>
          <a:p>
            <a:pPr marL="0" indent="0">
              <a:buNone/>
            </a:pPr>
            <a:r>
              <a:rPr lang="cs-CZ" i="1" dirty="0"/>
              <a:t>		  </a:t>
            </a:r>
            <a:r>
              <a:rPr lang="cs-CZ" i="1" u="sng" dirty="0" smtClean="0"/>
              <a:t>Matka</a:t>
            </a:r>
          </a:p>
          <a:p>
            <a:pPr marL="0" indent="0">
              <a:buNone/>
            </a:pPr>
            <a:endParaRPr lang="cs-CZ" i="1" u="sng" dirty="0"/>
          </a:p>
          <a:p>
            <a:pPr marL="0" indent="0">
              <a:buNone/>
            </a:pPr>
            <a:r>
              <a:rPr lang="cs-CZ" dirty="0" smtClean="0"/>
              <a:t>Filozofická díla – </a:t>
            </a:r>
            <a:r>
              <a:rPr lang="cs-CZ" i="1" u="sng" dirty="0" smtClean="0"/>
              <a:t>Pragmatismus čili filozofie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</a:t>
            </a:r>
            <a:r>
              <a:rPr lang="cs-CZ" i="1" u="sng" dirty="0" smtClean="0"/>
              <a:t>praktického života</a:t>
            </a:r>
          </a:p>
          <a:p>
            <a:pPr marL="0" indent="0">
              <a:buNone/>
            </a:pPr>
            <a:endParaRPr lang="cs-CZ" i="1" u="sng" dirty="0"/>
          </a:p>
          <a:p>
            <a:pPr marL="0" indent="0">
              <a:buNone/>
            </a:pPr>
            <a:r>
              <a:rPr lang="cs-CZ" dirty="0" smtClean="0"/>
              <a:t>Politická díla – </a:t>
            </a:r>
            <a:r>
              <a:rPr lang="cs-CZ" i="1" u="sng" dirty="0" smtClean="0"/>
              <a:t>Hovory s TGM</a:t>
            </a:r>
            <a:endParaRPr lang="cs-CZ" i="1" u="sng" dirty="0"/>
          </a:p>
        </p:txBody>
      </p:sp>
    </p:spTree>
    <p:extLst>
      <p:ext uri="{BB962C8B-B14F-4D97-AF65-F5344CB8AC3E}">
        <p14:creationId xmlns:p14="http://schemas.microsoft.com/office/powerpoint/2010/main" val="7296809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34011" cy="6552000"/>
          </a:xfrm>
        </p:spPr>
      </p:pic>
    </p:spTree>
    <p:extLst>
      <p:ext uri="{BB962C8B-B14F-4D97-AF65-F5344CB8AC3E}">
        <p14:creationId xmlns:p14="http://schemas.microsoft.com/office/powerpoint/2010/main" val="5691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5518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Josef  </a:t>
            </a:r>
            <a:r>
              <a:rPr lang="cs-CZ" dirty="0" err="1" smtClean="0"/>
              <a:t>Mocker</a:t>
            </a:r>
            <a:r>
              <a:rPr lang="cs-CZ" dirty="0" smtClean="0"/>
              <a:t>  </a:t>
            </a:r>
            <a:r>
              <a:rPr lang="cs-CZ" sz="2200" dirty="0" smtClean="0"/>
              <a:t>+1899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ýznamný český architekt</a:t>
            </a:r>
          </a:p>
          <a:p>
            <a:r>
              <a:rPr lang="cs-CZ" sz="2400" dirty="0"/>
              <a:t>h</a:t>
            </a:r>
            <a:r>
              <a:rPr lang="cs-CZ" sz="2400" dirty="0" smtClean="0"/>
              <a:t>lavně rekonstrukce gotických staveb, snaha zachovat co nejvíce původní vzhled a materiál (= purismus) </a:t>
            </a:r>
          </a:p>
          <a:p>
            <a:pPr marL="0" indent="0">
              <a:buNone/>
            </a:pPr>
            <a:r>
              <a:rPr lang="cs-CZ" sz="1800" dirty="0" smtClean="0"/>
              <a:t>         katedrála sv. Štěpána ve Vídni, katedrála sv. Barbory v Kutné Hoře, mostecké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věže, Prašná brána, Karlštejn, Konopiště, Křivoklát, Staronová   synagoga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36911"/>
            <a:ext cx="2570136" cy="169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8" y="4268097"/>
            <a:ext cx="2606886" cy="252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2612097"/>
            <a:ext cx="1269600" cy="165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519" y="2632701"/>
            <a:ext cx="1380000" cy="1656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073068"/>
            <a:ext cx="1944216" cy="27128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50097"/>
            <a:ext cx="3408000" cy="2556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840" y="2612097"/>
            <a:ext cx="1956444" cy="146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91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738"/>
            <a:ext cx="4427538" cy="59039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277" y="439270"/>
            <a:ext cx="4428000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4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POEZIE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-  Rychle zachycovala náladu ve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společnosti i osobní prožitky básníků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 Vliv moderních básnických směrů,</a:t>
            </a:r>
          </a:p>
          <a:p>
            <a:pPr marL="0" indent="0">
              <a:buNone/>
            </a:pPr>
            <a:r>
              <a:rPr lang="cs-CZ" dirty="0" smtClean="0"/>
              <a:t>        hlavně z Francie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-  Významní básníci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7337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476250"/>
            <a:ext cx="8050088" cy="5695950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Proletářská poezie </a:t>
            </a:r>
          </a:p>
          <a:p>
            <a:pPr marL="0" indent="0">
              <a:buNone/>
            </a:pPr>
            <a:r>
              <a:rPr lang="cs-CZ" dirty="0" smtClean="0"/>
              <a:t>    - v popředí chudí lidé, odpor k válce 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sociální nespravedlnosti</a:t>
            </a:r>
          </a:p>
          <a:p>
            <a:pPr marL="0" indent="0">
              <a:buNone/>
            </a:pPr>
            <a:r>
              <a:rPr lang="cs-CZ" dirty="0" smtClean="0"/>
              <a:t> JIŘÍ  WOLKER </a:t>
            </a:r>
            <a:r>
              <a:rPr lang="cs-CZ" sz="1600" dirty="0" smtClean="0"/>
              <a:t>(+1924)         </a:t>
            </a:r>
            <a:r>
              <a:rPr lang="cs-CZ" dirty="0" smtClean="0"/>
              <a:t>JOSEF  HORA 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                                                                                (+červen 1945, 1. národní umělec)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2568000" cy="385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881566"/>
            <a:ext cx="2702553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10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476250"/>
            <a:ext cx="8461697" cy="6121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JAROSLAV SEIFERT      </a:t>
            </a:r>
            <a:r>
              <a:rPr lang="cs-CZ" sz="2000" dirty="0" smtClean="0"/>
              <a:t>(1901 – 1986)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-  přítel J. Wolkera</a:t>
            </a:r>
          </a:p>
          <a:p>
            <a:pPr marL="0" indent="0">
              <a:buNone/>
            </a:pPr>
            <a:r>
              <a:rPr lang="cs-CZ" sz="2000" dirty="0" smtClean="0"/>
              <a:t>      -  začátky tvorby – proletářská poezie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-  později poetismus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-  30. roky – intimní lyrika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-  po Mnichovu – vlastenecká poezie</a:t>
            </a:r>
          </a:p>
          <a:p>
            <a:pPr marL="0" indent="0">
              <a:buNone/>
            </a:pPr>
            <a:r>
              <a:rPr lang="cs-CZ" sz="2000" dirty="0" smtClean="0"/>
              <a:t>                  (nevyzýval k boji, obrátil se ke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svým pocitům, k člověku, vlasti, 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          B. Němcové)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i="1" u="sng" dirty="0" smtClean="0"/>
              <a:t>Zhasněte světla, Vějíř Boženy Němcové</a:t>
            </a:r>
          </a:p>
          <a:p>
            <a:pPr marL="0" indent="0">
              <a:buNone/>
            </a:pPr>
            <a:r>
              <a:rPr lang="cs-CZ" sz="2000" i="1" u="sng" dirty="0" smtClean="0"/>
              <a:t>Kamenný most, Přilba hlíny</a:t>
            </a:r>
          </a:p>
          <a:p>
            <a:pPr marL="0" indent="0">
              <a:buNone/>
            </a:pPr>
            <a:endParaRPr lang="cs-CZ" sz="2000" i="1" u="sng" dirty="0"/>
          </a:p>
          <a:p>
            <a:pPr marL="0" indent="0">
              <a:buNone/>
            </a:pPr>
            <a:endParaRPr lang="cs-CZ" sz="2000" i="1" u="sng" dirty="0" smtClean="0"/>
          </a:p>
          <a:p>
            <a:pPr marL="0" indent="0">
              <a:buNone/>
            </a:pPr>
            <a:endParaRPr lang="cs-CZ" sz="2000" i="1" u="sng" dirty="0" smtClean="0"/>
          </a:p>
          <a:p>
            <a:pPr marL="0" indent="0">
              <a:buNone/>
            </a:pPr>
            <a:endParaRPr lang="cs-CZ" sz="2000" i="1" u="sng" dirty="0"/>
          </a:p>
          <a:p>
            <a:pPr marL="0" indent="0">
              <a:buNone/>
            </a:pPr>
            <a:endParaRPr lang="cs-CZ" sz="2000" i="1" u="sng" dirty="0" smtClean="0"/>
          </a:p>
          <a:p>
            <a:pPr marL="0" indent="0">
              <a:buNone/>
            </a:pPr>
            <a:endParaRPr lang="cs-CZ" sz="2000" i="1" u="sng" dirty="0" smtClean="0"/>
          </a:p>
          <a:p>
            <a:pPr marL="0" indent="0">
              <a:buNone/>
            </a:pPr>
            <a:r>
              <a:rPr lang="cs-CZ" sz="2000" dirty="0" smtClean="0"/>
              <a:t>Protikomunistické názory – perzekuován komunisty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Nobelova cena za literaturu - 1984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81514"/>
            <a:ext cx="3096344" cy="44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652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404813"/>
            <a:ext cx="8461697" cy="6264275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Poetismus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- </a:t>
            </a:r>
            <a:r>
              <a:rPr lang="cs-CZ" sz="2000" dirty="0" smtClean="0"/>
              <a:t>radost z krásy, z básnického jazyka</a:t>
            </a:r>
          </a:p>
          <a:p>
            <a:pPr marL="0" indent="0">
              <a:buNone/>
            </a:pPr>
            <a:r>
              <a:rPr lang="cs-CZ" sz="2800" dirty="0" smtClean="0"/>
              <a:t>VÍTĚZSLAV  NEZVAL         KONSTANTIN BIEBL</a:t>
            </a: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57519"/>
            <a:ext cx="3384376" cy="463613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57519"/>
            <a:ext cx="3384376" cy="461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237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0213" y="476250"/>
            <a:ext cx="8713787" cy="62658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FRANTIŠEK  HALAS   </a:t>
            </a:r>
            <a:r>
              <a:rPr lang="cs-CZ" sz="2000" dirty="0" smtClean="0"/>
              <a:t>(1901 – 1949)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- tragický životní pocit (válka, matčina smrt)</a:t>
            </a:r>
          </a:p>
          <a:p>
            <a:pPr marL="0" indent="0">
              <a:buNone/>
            </a:pPr>
            <a:r>
              <a:rPr lang="cs-CZ" sz="2400" dirty="0" smtClean="0"/>
              <a:t>- španělský interbrigadista</a:t>
            </a:r>
          </a:p>
          <a:p>
            <a:pPr>
              <a:buFontTx/>
              <a:buChar char="-"/>
            </a:pPr>
            <a:r>
              <a:rPr lang="cs-CZ" sz="2400" dirty="0" smtClean="0"/>
              <a:t>v období Mnichova – mluvčím národa</a:t>
            </a:r>
          </a:p>
          <a:p>
            <a:pPr>
              <a:buFontTx/>
              <a:buChar char="-"/>
            </a:pPr>
            <a:endParaRPr lang="cs-CZ" sz="2400" dirty="0"/>
          </a:p>
          <a:p>
            <a:pPr>
              <a:buFontTx/>
              <a:buChar char="-"/>
            </a:pPr>
            <a:endParaRPr lang="cs-CZ" sz="2400" dirty="0" smtClean="0"/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sz="2800" i="1" u="sng" dirty="0" smtClean="0"/>
              <a:t>Torzo naděje, </a:t>
            </a:r>
          </a:p>
          <a:p>
            <a:pPr marL="0" indent="0">
              <a:buNone/>
            </a:pPr>
            <a:r>
              <a:rPr lang="cs-CZ" sz="2800" i="1" dirty="0"/>
              <a:t> </a:t>
            </a:r>
            <a:r>
              <a:rPr lang="cs-CZ" sz="2800" i="1" dirty="0" smtClean="0"/>
              <a:t>   </a:t>
            </a:r>
            <a:r>
              <a:rPr lang="cs-CZ" sz="2800" i="1" u="sng" dirty="0" smtClean="0"/>
              <a:t>Naše paní Božena Němcová</a:t>
            </a:r>
          </a:p>
          <a:p>
            <a:pPr marL="0" indent="0">
              <a:buNone/>
            </a:pPr>
            <a:r>
              <a:rPr lang="cs-CZ" sz="2800" i="1" dirty="0"/>
              <a:t> </a:t>
            </a:r>
            <a:r>
              <a:rPr lang="cs-CZ" sz="2800" i="1" dirty="0" smtClean="0"/>
              <a:t>   </a:t>
            </a:r>
            <a:r>
              <a:rPr lang="cs-CZ" sz="2800" i="1" u="sng" dirty="0" smtClean="0"/>
              <a:t>Já se tam vrátím</a:t>
            </a:r>
            <a:endParaRPr lang="cs-CZ" sz="2800" i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31" y="1943991"/>
            <a:ext cx="294525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703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476250"/>
            <a:ext cx="8317681" cy="62658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JIŘÍ  ORTEN      </a:t>
            </a:r>
          </a:p>
          <a:p>
            <a:pPr>
              <a:buFontTx/>
              <a:buChar char="-"/>
            </a:pPr>
            <a:r>
              <a:rPr lang="cs-CZ" sz="2400" dirty="0" smtClean="0"/>
              <a:t>zemřel v den svých 22. narozenin (1941) – srazila ho </a:t>
            </a:r>
          </a:p>
          <a:p>
            <a:pPr>
              <a:buFontTx/>
              <a:buChar char="-"/>
            </a:pPr>
            <a:r>
              <a:rPr lang="cs-CZ" sz="2400" dirty="0"/>
              <a:t> </a:t>
            </a:r>
            <a:r>
              <a:rPr lang="cs-CZ" sz="2400" dirty="0" smtClean="0"/>
              <a:t>        německá sanitka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žid – obavy ze smrti, </a:t>
            </a:r>
          </a:p>
          <a:p>
            <a:pPr marL="0" indent="0">
              <a:buNone/>
            </a:pPr>
            <a:r>
              <a:rPr lang="cs-CZ" sz="2400" dirty="0" smtClean="0"/>
              <a:t>             odmítl emigrovat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(1 bratr v Londýně,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 2. přežil Osvětim,</a:t>
            </a:r>
          </a:p>
          <a:p>
            <a:pPr marL="0" indent="0">
              <a:buNone/>
            </a:pPr>
            <a:r>
              <a:rPr lang="cs-CZ" sz="2400" dirty="0"/>
              <a:t>	</a:t>
            </a:r>
            <a:r>
              <a:rPr lang="cs-CZ" sz="2400" dirty="0" smtClean="0"/>
              <a:t>      strýc Ester Janečkové)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- vyloučen ze studií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- uvažoval o sebevraždě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i="1" dirty="0" smtClean="0"/>
              <a:t>      </a:t>
            </a:r>
            <a:r>
              <a:rPr lang="cs-CZ" sz="2400" i="1" u="sng" dirty="0" smtClean="0"/>
              <a:t>Cesta k mrazu, Ohnice</a:t>
            </a:r>
            <a:endParaRPr lang="cs-CZ" sz="2400" i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799"/>
            <a:ext cx="3096344" cy="489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27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NĚMECKY  PSANÁ  LITERATURA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903757"/>
          </a:xfrm>
        </p:spPr>
        <p:txBody>
          <a:bodyPr/>
          <a:lstStyle/>
          <a:p>
            <a:r>
              <a:rPr lang="cs-CZ" dirty="0" smtClean="0"/>
              <a:t>Franz Kafka, Max Brod, Egon Ervín </a:t>
            </a:r>
            <a:r>
              <a:rPr lang="cs-CZ" dirty="0" err="1" smtClean="0"/>
              <a:t>Kisch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2953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DIVADLO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46237"/>
            <a:ext cx="8784976" cy="452628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r>
              <a:rPr lang="cs-CZ" dirty="0" smtClean="0"/>
              <a:t>1. Meziválečné drama</a:t>
            </a:r>
          </a:p>
          <a:p>
            <a:endParaRPr lang="cs-CZ" dirty="0"/>
          </a:p>
          <a:p>
            <a:r>
              <a:rPr lang="cs-CZ" dirty="0" smtClean="0"/>
              <a:t>2. Osvobozené divadlo</a:t>
            </a:r>
          </a:p>
          <a:p>
            <a:endParaRPr lang="cs-CZ" dirty="0"/>
          </a:p>
          <a:p>
            <a:r>
              <a:rPr lang="cs-CZ" dirty="0" smtClean="0"/>
              <a:t>3. Divadlo E. F. Buriana</a:t>
            </a:r>
          </a:p>
          <a:p>
            <a:endParaRPr lang="cs-CZ" dirty="0"/>
          </a:p>
          <a:p>
            <a:r>
              <a:rPr lang="cs-CZ" dirty="0" smtClean="0"/>
              <a:t>4. Avantgardní divadlo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5. Kabarety, šantány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28247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317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 smtClean="0"/>
              <a:t>1. MEZIVÁLEČNÉ  DRAMA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Poetické drama</a:t>
            </a:r>
          </a:p>
          <a:p>
            <a:pPr marL="0" indent="0">
              <a:buNone/>
            </a:pPr>
            <a:r>
              <a:rPr lang="cs-CZ" dirty="0" smtClean="0"/>
              <a:t> FRÁŇA  ŠRÁMEK  (+ 1952)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 </a:t>
            </a:r>
            <a:r>
              <a:rPr lang="cs-CZ" i="1" u="sng" dirty="0" smtClean="0"/>
              <a:t>Léto, Měsíc nad řekou</a:t>
            </a:r>
          </a:p>
          <a:p>
            <a:pPr marL="0" indent="0">
              <a:buNone/>
            </a:pPr>
            <a:r>
              <a:rPr lang="cs-CZ" dirty="0" smtClean="0"/>
              <a:t>- náznaky </a:t>
            </a:r>
          </a:p>
          <a:p>
            <a:pPr marL="0" indent="0">
              <a:buNone/>
            </a:pPr>
            <a:r>
              <a:rPr lang="cs-CZ" dirty="0" smtClean="0"/>
              <a:t>- poetické ovzduší</a:t>
            </a:r>
          </a:p>
          <a:p>
            <a:pPr marL="0" indent="0">
              <a:buNone/>
            </a:pPr>
            <a:r>
              <a:rPr lang="cs-CZ" dirty="0" smtClean="0"/>
              <a:t>- přírodní nálada, </a:t>
            </a:r>
          </a:p>
          <a:p>
            <a:pPr marL="0" indent="0">
              <a:buNone/>
            </a:pPr>
            <a:r>
              <a:rPr lang="cs-CZ" dirty="0" smtClean="0"/>
              <a:t>- okouzlení</a:t>
            </a:r>
          </a:p>
          <a:p>
            <a:pPr marL="0" indent="0">
              <a:buNone/>
            </a:pPr>
            <a:r>
              <a:rPr lang="cs-CZ" dirty="0" smtClean="0"/>
              <a:t>- zamilování  </a:t>
            </a:r>
          </a:p>
          <a:p>
            <a:pPr marL="0" indent="0">
              <a:buNone/>
            </a:pPr>
            <a:r>
              <a:rPr lang="cs-CZ" dirty="0" smtClean="0"/>
              <a:t> (Písek)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7260"/>
            <a:ext cx="3888432" cy="440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0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1925"/>
            <a:ext cx="5022850" cy="6696075"/>
          </a:xfrm>
        </p:spPr>
      </p:pic>
    </p:spTree>
    <p:extLst>
      <p:ext uri="{BB962C8B-B14F-4D97-AF65-F5344CB8AC3E}">
        <p14:creationId xmlns:p14="http://schemas.microsoft.com/office/powerpoint/2010/main" val="6220329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713788" cy="6192837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Historické drama</a:t>
            </a:r>
          </a:p>
          <a:p>
            <a:pPr marL="0" indent="0">
              <a:buNone/>
            </a:pPr>
            <a:r>
              <a:rPr lang="cs-CZ" dirty="0" smtClean="0"/>
              <a:t>VIKTOR DYK </a:t>
            </a:r>
            <a:r>
              <a:rPr lang="cs-CZ" sz="1600" dirty="0" smtClean="0"/>
              <a:t>(+1931)           </a:t>
            </a:r>
            <a:r>
              <a:rPr lang="cs-CZ" dirty="0" smtClean="0"/>
              <a:t>ALOIS  </a:t>
            </a:r>
            <a:r>
              <a:rPr lang="cs-CZ" dirty="0"/>
              <a:t>JIRÁSEK </a:t>
            </a:r>
            <a:r>
              <a:rPr lang="cs-CZ" sz="1600" dirty="0" smtClean="0"/>
              <a:t>(+1930)</a:t>
            </a:r>
            <a:endParaRPr lang="cs-CZ" sz="1600" dirty="0"/>
          </a:p>
          <a:p>
            <a:pPr marL="0" indent="0">
              <a:buNone/>
            </a:pPr>
            <a:r>
              <a:rPr lang="cs-CZ" dirty="0" smtClean="0"/>
              <a:t>                                                 husitská trilogie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3341250" cy="486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3315889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864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404813"/>
            <a:ext cx="7886774" cy="6264275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S</a:t>
            </a:r>
            <a:r>
              <a:rPr lang="cs-CZ" b="1" dirty="0" smtClean="0"/>
              <a:t>polečensky angažované drama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KAREL ČAPEK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</a:t>
            </a:r>
            <a:r>
              <a:rPr lang="cs-CZ" i="1" u="sng" dirty="0" smtClean="0"/>
              <a:t>Ze života hmyzu </a:t>
            </a:r>
            <a:r>
              <a:rPr lang="cs-CZ" dirty="0" smtClean="0"/>
              <a:t>– spolu s Josefem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i="1" u="sng" dirty="0" smtClean="0"/>
              <a:t>RUR</a:t>
            </a:r>
            <a:r>
              <a:rPr lang="cs-CZ" i="1" dirty="0" smtClean="0"/>
              <a:t> </a:t>
            </a:r>
            <a:r>
              <a:rPr lang="cs-CZ" dirty="0" smtClean="0"/>
              <a:t>– obavy ze vzpoury robotů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i="1" u="sng" dirty="0" smtClean="0"/>
              <a:t>Věc </a:t>
            </a:r>
            <a:r>
              <a:rPr lang="cs-CZ" i="1" u="sng" dirty="0" err="1" smtClean="0"/>
              <a:t>Makropulos</a:t>
            </a:r>
            <a:r>
              <a:rPr lang="cs-CZ" i="1" u="sng" dirty="0" smtClean="0"/>
              <a:t> </a:t>
            </a:r>
            <a:r>
              <a:rPr lang="cs-CZ" dirty="0" smtClean="0"/>
              <a:t>– téma nesmrtelnosti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i="1" u="sng" dirty="0" smtClean="0"/>
              <a:t>Bílá nemoc </a:t>
            </a:r>
            <a:r>
              <a:rPr lang="cs-CZ" dirty="0" smtClean="0"/>
              <a:t>– protiválečné téma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i="1" u="sng" dirty="0" smtClean="0"/>
              <a:t>Matka</a:t>
            </a:r>
            <a:r>
              <a:rPr lang="cs-CZ" dirty="0" smtClean="0"/>
              <a:t> - ze španělské občanské války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27434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2. OSVOBOZENÉ  DIVADLO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/>
          <a:lstStyle/>
          <a:p>
            <a:r>
              <a:rPr lang="cs-CZ" dirty="0"/>
              <a:t>a</a:t>
            </a:r>
            <a:r>
              <a:rPr lang="cs-CZ" dirty="0" smtClean="0"/>
              <a:t>vantgardní divadelní scéna Devětsilu</a:t>
            </a:r>
          </a:p>
          <a:p>
            <a:r>
              <a:rPr lang="cs-CZ" dirty="0"/>
              <a:t>o</a:t>
            </a:r>
            <a:r>
              <a:rPr lang="cs-CZ" dirty="0" smtClean="0"/>
              <a:t>ficiální začátek hraní1926, vznik už 1923</a:t>
            </a:r>
          </a:p>
          <a:p>
            <a:r>
              <a:rPr lang="cs-CZ" dirty="0" smtClean="0"/>
              <a:t>snaha vtáhnout diváka do děje</a:t>
            </a:r>
          </a:p>
          <a:p>
            <a:r>
              <a:rPr lang="cs-CZ" dirty="0" err="1" smtClean="0"/>
              <a:t>Frejka</a:t>
            </a:r>
            <a:r>
              <a:rPr lang="cs-CZ" dirty="0" smtClean="0"/>
              <a:t>, </a:t>
            </a:r>
            <a:r>
              <a:rPr lang="cs-CZ" dirty="0" err="1" smtClean="0"/>
              <a:t>Honzl</a:t>
            </a:r>
            <a:r>
              <a:rPr lang="cs-CZ" dirty="0" smtClean="0"/>
              <a:t>, Burian – rozešli se (neshody)</a:t>
            </a:r>
          </a:p>
          <a:p>
            <a:r>
              <a:rPr lang="cs-CZ" dirty="0"/>
              <a:t>n</a:t>
            </a:r>
            <a:r>
              <a:rPr lang="cs-CZ" dirty="0" smtClean="0"/>
              <a:t>epříliš úspěšné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1927 - příchod Jana Wericha, </a:t>
            </a:r>
            <a:r>
              <a:rPr lang="cs-CZ" dirty="0" err="1" smtClean="0"/>
              <a:t>JiříhoVoskovce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a hudebníka Jaroslava Ježka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= začátek zlaté éry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908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333375"/>
            <a:ext cx="8317681" cy="652462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JAN  WERICH  1905 – 1980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 herec, dramatik, scénárista</a:t>
            </a:r>
          </a:p>
          <a:p>
            <a:pPr marL="0" indent="0">
              <a:buNone/>
            </a:pPr>
            <a:r>
              <a:rPr lang="cs-CZ" dirty="0" smtClean="0"/>
              <a:t>-  po gymnáziu nedostudoval práva</a:t>
            </a:r>
          </a:p>
          <a:p>
            <a:pPr marL="0" indent="0">
              <a:buNone/>
            </a:pPr>
            <a:r>
              <a:rPr lang="cs-CZ" dirty="0" smtClean="0"/>
              <a:t>-  1938 – emigrace do USA</a:t>
            </a:r>
          </a:p>
          <a:p>
            <a:pPr marL="0" indent="0">
              <a:buNone/>
            </a:pPr>
            <a:r>
              <a:rPr lang="cs-CZ" dirty="0" smtClean="0"/>
              <a:t>-  návrat do ČSR </a:t>
            </a:r>
          </a:p>
          <a:p>
            <a:pPr marL="0" indent="0">
              <a:buNone/>
            </a:pPr>
            <a:r>
              <a:rPr lang="cs-CZ" dirty="0" smtClean="0"/>
              <a:t>-  1956 – 1961 – ředitelem divadla ABC</a:t>
            </a:r>
          </a:p>
          <a:p>
            <a:pPr marL="0" indent="0">
              <a:buNone/>
            </a:pPr>
            <a:r>
              <a:rPr lang="cs-CZ" dirty="0" smtClean="0"/>
              <a:t>-  1963 – titul národní umělec</a:t>
            </a:r>
          </a:p>
          <a:p>
            <a:pPr marL="0" indent="0">
              <a:buNone/>
            </a:pPr>
            <a:r>
              <a:rPr lang="cs-CZ" dirty="0" smtClean="0"/>
              <a:t>-  žil na Kampě a ve Velharticích</a:t>
            </a:r>
          </a:p>
          <a:p>
            <a:pPr marL="0" indent="0">
              <a:buNone/>
            </a:pPr>
            <a:r>
              <a:rPr lang="cs-CZ" dirty="0" smtClean="0"/>
              <a:t>-  v 70. letech pronásledován režimem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73265"/>
            <a:ext cx="1656184" cy="184340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73265"/>
            <a:ext cx="1223442" cy="180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71" y="999336"/>
            <a:ext cx="1200000" cy="180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688" y="966160"/>
            <a:ext cx="1800000" cy="180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73265"/>
            <a:ext cx="1195309" cy="180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966160"/>
            <a:ext cx="133594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437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0213" y="404813"/>
            <a:ext cx="8713787" cy="63373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JIŘÍ  VOSKOVEC    1905 – 1981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-  herec, spisovatel, textař</a:t>
            </a:r>
          </a:p>
          <a:p>
            <a:pPr marL="0" indent="0">
              <a:buNone/>
            </a:pPr>
            <a:r>
              <a:rPr lang="cs-CZ" dirty="0" smtClean="0"/>
              <a:t>-  1945 – návrat z USA</a:t>
            </a:r>
          </a:p>
          <a:p>
            <a:pPr marL="0" indent="0">
              <a:buNone/>
            </a:pPr>
            <a:r>
              <a:rPr lang="cs-CZ" dirty="0" smtClean="0"/>
              <a:t>-  1948 – znovu emigrace (Francie, USA)</a:t>
            </a:r>
          </a:p>
          <a:p>
            <a:pPr marL="0" indent="0">
              <a:buNone/>
            </a:pPr>
            <a:r>
              <a:rPr lang="cs-CZ" dirty="0" smtClean="0"/>
              <a:t>-  žil v New Yorku, hrál na </a:t>
            </a:r>
            <a:r>
              <a:rPr lang="cs-CZ" dirty="0" err="1" smtClean="0"/>
              <a:t>Brodwayi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-  trpěl rakovinou, zemřel na infarkt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14" y="953120"/>
            <a:ext cx="1961709" cy="270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62" y="917120"/>
            <a:ext cx="2046084" cy="270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9" y="953120"/>
            <a:ext cx="2003020" cy="266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27" y="917120"/>
            <a:ext cx="2736000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10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225" y="404813"/>
            <a:ext cx="3787775" cy="216058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58163"/>
            <a:ext cx="4923600" cy="280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4" y="3140968"/>
            <a:ext cx="4928303" cy="363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37" y="3212968"/>
            <a:ext cx="3788517" cy="34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552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476250"/>
            <a:ext cx="8677151" cy="61928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DIVADELNÍ  HRY</a:t>
            </a:r>
          </a:p>
          <a:p>
            <a:endParaRPr lang="cs-CZ" dirty="0"/>
          </a:p>
          <a:p>
            <a:r>
              <a:rPr lang="cs-CZ" i="1" dirty="0" smtClean="0"/>
              <a:t>Vest </a:t>
            </a:r>
            <a:r>
              <a:rPr lang="cs-CZ" i="1" dirty="0" err="1" smtClean="0"/>
              <a:t>pocket</a:t>
            </a:r>
            <a:r>
              <a:rPr lang="cs-CZ" i="1" dirty="0" smtClean="0"/>
              <a:t> revue </a:t>
            </a:r>
            <a:r>
              <a:rPr lang="cs-CZ" dirty="0" smtClean="0"/>
              <a:t>– 1. hra, 1927</a:t>
            </a:r>
          </a:p>
          <a:p>
            <a:r>
              <a:rPr lang="cs-CZ" i="1" dirty="0" smtClean="0"/>
              <a:t>Osel a stín </a:t>
            </a:r>
            <a:r>
              <a:rPr lang="cs-CZ" dirty="0" smtClean="0"/>
              <a:t>– říjen 1933, problém s cenzurou,</a:t>
            </a:r>
          </a:p>
          <a:p>
            <a:r>
              <a:rPr lang="cs-CZ" i="1" dirty="0" smtClean="0"/>
              <a:t>Kat a blázen </a:t>
            </a:r>
            <a:r>
              <a:rPr lang="cs-CZ" dirty="0" smtClean="0"/>
              <a:t>– 1935</a:t>
            </a:r>
          </a:p>
          <a:p>
            <a:pPr lvl="1">
              <a:buClr>
                <a:srgbClr val="9C5252"/>
              </a:buClr>
            </a:pPr>
            <a:r>
              <a:rPr lang="cs-CZ" sz="2000" dirty="0" smtClean="0">
                <a:solidFill>
                  <a:prstClr val="white"/>
                </a:solidFill>
              </a:rPr>
              <a:t>Otevřená kritika nacismu - osel mluví Hitlerovým hlasem</a:t>
            </a:r>
          </a:p>
          <a:p>
            <a:pPr lvl="1">
              <a:buClr>
                <a:srgbClr val="9C5252"/>
              </a:buClr>
            </a:pPr>
            <a:r>
              <a:rPr lang="cs-CZ" sz="2000" dirty="0" smtClean="0">
                <a:solidFill>
                  <a:prstClr val="white"/>
                </a:solidFill>
              </a:rPr>
              <a:t>Protesty </a:t>
            </a:r>
            <a:r>
              <a:rPr lang="cs-CZ" sz="2000" dirty="0">
                <a:solidFill>
                  <a:prstClr val="white"/>
                </a:solidFill>
              </a:rPr>
              <a:t>Německa, Beneš spokojen se svobodou projevu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u="sng" dirty="0" smtClean="0"/>
              <a:t>Spoutané divadlo“ </a:t>
            </a:r>
            <a:r>
              <a:rPr lang="cs-CZ" dirty="0" smtClean="0"/>
              <a:t>– jiný sál </a:t>
            </a:r>
            <a:r>
              <a:rPr lang="cs-CZ" sz="2400" dirty="0" smtClean="0"/>
              <a:t>(1935 – 1937)</a:t>
            </a:r>
            <a:endParaRPr lang="cs-CZ" sz="2400" dirty="0"/>
          </a:p>
          <a:p>
            <a:r>
              <a:rPr lang="cs-CZ" i="1" dirty="0" smtClean="0"/>
              <a:t>Balada z hadrů</a:t>
            </a:r>
          </a:p>
          <a:p>
            <a:r>
              <a:rPr lang="cs-CZ" i="1" dirty="0" smtClean="0"/>
              <a:t>Rub a líc</a:t>
            </a:r>
          </a:p>
          <a:p>
            <a:r>
              <a:rPr lang="cs-CZ" i="1" dirty="0" smtClean="0"/>
              <a:t>Těžká Barbora</a:t>
            </a:r>
          </a:p>
          <a:p>
            <a:pPr marL="0" indent="0">
              <a:buNone/>
            </a:pPr>
            <a:r>
              <a:rPr lang="cs-CZ" dirty="0"/>
              <a:t>o</a:t>
            </a:r>
            <a:r>
              <a:rPr lang="cs-CZ" dirty="0" smtClean="0"/>
              <a:t>bnovené Osvobozené divadlo</a:t>
            </a:r>
          </a:p>
          <a:p>
            <a:r>
              <a:rPr lang="cs-CZ" i="1" dirty="0" smtClean="0"/>
              <a:t>Pěst na oko </a:t>
            </a:r>
            <a:r>
              <a:rPr lang="cs-CZ" dirty="0" smtClean="0"/>
              <a:t>– poslední hra V+W před válkou</a:t>
            </a:r>
          </a:p>
          <a:p>
            <a:endParaRPr lang="cs-CZ" dirty="0" smtClean="0"/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6406682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1116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      V                   +                    W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176745"/>
              </p:ext>
            </p:extLst>
          </p:nvPr>
        </p:nvGraphicFramePr>
        <p:xfrm>
          <a:off x="457200" y="1012349"/>
          <a:ext cx="8229600" cy="512064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fontAlgn="b"/>
                      <a:r>
                        <a:rPr lang="cs-CZ" b="1" dirty="0">
                          <a:solidFill>
                            <a:srgbClr val="AAAADD"/>
                          </a:solidFill>
                          <a:effectLst/>
                        </a:rPr>
                        <a:t>„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i="1">
                          <a:effectLst/>
                        </a:rPr>
                        <a:t>Voskovec a Werich ve svých posledních hrách zvláště zdůrazňovali levé tendence ... celým svým souborem a směrem jsou orientováni až na hranice komunismu a jejich náměty se většinou obíraly zesměšňováním politiky a úřadů, nezdá se zdejšímu úřadu za vhodné, aby v nynější době, kdy velký národ volá po sjednocení, byla část občanstva, a zvláště mládež, vychovávána v tomto směru.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b="1">
                          <a:solidFill>
                            <a:srgbClr val="AAAADD"/>
                          </a:solidFill>
                          <a:effectLst/>
                        </a:rPr>
                        <a:t>“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/>
                      <a:r>
                        <a:rPr lang="cs-CZ" i="0" dirty="0" smtClean="0">
                          <a:effectLst/>
                        </a:rPr>
                        <a:t> </a:t>
                      </a:r>
                      <a:r>
                        <a:rPr lang="cs-CZ" i="0" dirty="0">
                          <a:effectLst/>
                        </a:rPr>
                        <a:t>Zdůvodnění odebrání divadelní koncese</a:t>
                      </a:r>
                      <a:endParaRPr lang="cs-CZ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   říjen</a:t>
                      </a:r>
                      <a:r>
                        <a:rPr lang="cs-CZ" baseline="0" dirty="0" smtClean="0"/>
                        <a:t> 1938</a:t>
                      </a:r>
                      <a:endParaRPr lang="cs-CZ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67" y="1196752"/>
            <a:ext cx="2869196" cy="381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96752"/>
            <a:ext cx="2847761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631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0213" y="260350"/>
            <a:ext cx="8713787" cy="6481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000" b="1" dirty="0" smtClean="0"/>
              <a:t>Filmy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800" dirty="0" smtClean="0"/>
              <a:t>PUDR A BENZÍN </a:t>
            </a:r>
            <a:r>
              <a:rPr lang="cs-CZ" sz="1800" dirty="0" smtClean="0"/>
              <a:t>(1931), </a:t>
            </a:r>
            <a:r>
              <a:rPr lang="cs-CZ" sz="2000" dirty="0" smtClean="0"/>
              <a:t>režie Jindřich </a:t>
            </a:r>
            <a:r>
              <a:rPr lang="cs-CZ" sz="2000" dirty="0" err="1" smtClean="0"/>
              <a:t>Honzl</a:t>
            </a:r>
            <a:endParaRPr lang="cs-CZ" sz="20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Na křižovatce se srazí auto s taxíkem. Strážník a řidič pozvou herečku  Martu z taxi na nevydařený výlet a pak na box. Martin přítel Jiří napsal revui a do ní pozve dva potrhlé muže z boxu. Stanou se z nich hvězdy. Píseň Ezop a Brabenec…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2800" dirty="0" smtClean="0"/>
              <a:t>PENÍZE NEBO ŽIVOT </a:t>
            </a:r>
            <a:r>
              <a:rPr lang="cs-CZ" sz="1600" dirty="0" smtClean="0"/>
              <a:t>(1932), režie Jindřich </a:t>
            </a:r>
            <a:r>
              <a:rPr lang="cs-CZ" sz="1600" dirty="0" err="1" smtClean="0"/>
              <a:t>Honzl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Děj se točí kolem ukrývání ukradeného šperku, nevěry, skrývání se před policií…</a:t>
            </a:r>
          </a:p>
          <a:p>
            <a:pPr marL="0" indent="0">
              <a:buNone/>
            </a:pPr>
            <a:r>
              <a:rPr lang="cs-CZ" sz="1600" dirty="0" smtClean="0"/>
              <a:t>Píseň Život je jen náhoda, Pochod stoprocentních mužů…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2800" dirty="0" smtClean="0"/>
              <a:t>HEJ RUP! </a:t>
            </a:r>
            <a:r>
              <a:rPr lang="cs-CZ" sz="1600" dirty="0" smtClean="0"/>
              <a:t>(1934), </a:t>
            </a:r>
            <a:r>
              <a:rPr lang="cs-CZ" sz="1800" dirty="0" smtClean="0"/>
              <a:t>režie Martin Frič</a:t>
            </a:r>
          </a:p>
          <a:p>
            <a:pPr marL="0" indent="0">
              <a:buNone/>
            </a:pPr>
            <a:r>
              <a:rPr lang="cs-CZ" sz="1600" dirty="0" smtClean="0"/>
              <a:t>     Nezaměstnaný dělník Filip a zkrachovalý továrník Jakub marně hledají práci. Najdou ji až ve družstvu Hej rup!, které založí s dalšími nezaměstnanými…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SVĚT PATŘÍ NÁM </a:t>
            </a:r>
            <a:r>
              <a:rPr lang="cs-CZ" sz="1600" dirty="0" smtClean="0"/>
              <a:t>(1937), </a:t>
            </a:r>
            <a:r>
              <a:rPr lang="cs-CZ" sz="1800" dirty="0" smtClean="0"/>
              <a:t>režie Martin Frič</a:t>
            </a:r>
          </a:p>
          <a:p>
            <a:pPr marL="0" indent="0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= adaptace hry Rub a líc</a:t>
            </a:r>
          </a:p>
          <a:p>
            <a:pPr marL="0" indent="0">
              <a:buNone/>
            </a:pPr>
            <a:r>
              <a:rPr lang="cs-CZ" sz="1600" dirty="0" smtClean="0"/>
              <a:t>Dva konkurenční kameloti a později malíři nápisů se raději spojí. Všude je dost podvodníků, kariéristů, darebáků, kterým je lépe čelit ve dvou. Reaguje na situaci v ČSR ve 2. pol. 30. let, na nebezpečí nacismu.</a:t>
            </a:r>
          </a:p>
        </p:txBody>
      </p:sp>
    </p:spTree>
    <p:extLst>
      <p:ext uri="{BB962C8B-B14F-4D97-AF65-F5344CB8AC3E}">
        <p14:creationId xmlns:p14="http://schemas.microsoft.com/office/powerpoint/2010/main" val="20115727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3176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/>
              <a:t>Náhrobek V + W na Olšanských hřbitovech</a:t>
            </a:r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563799" cy="5688000"/>
          </a:xfrm>
        </p:spPr>
      </p:pic>
    </p:spTree>
    <p:extLst>
      <p:ext uri="{BB962C8B-B14F-4D97-AF65-F5344CB8AC3E}">
        <p14:creationId xmlns:p14="http://schemas.microsoft.com/office/powerpoint/2010/main" val="4066733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317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Kamil  </a:t>
            </a:r>
            <a:r>
              <a:rPr lang="cs-CZ" dirty="0" err="1" smtClean="0"/>
              <a:t>Hilbert</a:t>
            </a:r>
            <a:r>
              <a:rPr lang="cs-CZ" dirty="0" smtClean="0"/>
              <a:t>   </a:t>
            </a:r>
            <a:r>
              <a:rPr lang="cs-CZ" sz="2200" dirty="0" smtClean="0"/>
              <a:t>+1933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88632"/>
          </a:xfrm>
        </p:spPr>
        <p:txBody>
          <a:bodyPr>
            <a:normAutofit/>
          </a:bodyPr>
          <a:lstStyle/>
          <a:p>
            <a:r>
              <a:rPr lang="cs-CZ" sz="2000" dirty="0"/>
              <a:t>v</a:t>
            </a:r>
            <a:r>
              <a:rPr lang="cs-CZ" sz="2000" dirty="0" smtClean="0"/>
              <a:t>ýznamný český architekt</a:t>
            </a:r>
          </a:p>
          <a:p>
            <a:r>
              <a:rPr lang="cs-CZ" sz="2000" dirty="0"/>
              <a:t>h</a:t>
            </a:r>
            <a:r>
              <a:rPr lang="cs-CZ" sz="2000" dirty="0" smtClean="0"/>
              <a:t>lavně dostavby a rekonstrukce církevních staveb:</a:t>
            </a:r>
          </a:p>
          <a:p>
            <a:pPr marL="0" indent="0">
              <a:buNone/>
            </a:pPr>
            <a:r>
              <a:rPr lang="cs-CZ" sz="1800" dirty="0"/>
              <a:t>	</a:t>
            </a:r>
            <a:r>
              <a:rPr lang="cs-CZ" sz="1800" dirty="0" smtClean="0"/>
              <a:t>chrám sv. Víta, kostel sv. Martina ve zdi, kostel sv. Bartoloměje Plzeň,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kostel ve Volenicích u Strakonic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6048000" cy="4536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63" y="2204864"/>
            <a:ext cx="2832000" cy="212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63" y="4603397"/>
            <a:ext cx="2832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6009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3. DIVADLO  E. F.  BURIANA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- experimentální scéna – netradiční </a:t>
            </a:r>
          </a:p>
          <a:p>
            <a:pPr marL="0" indent="0">
              <a:buNone/>
            </a:pPr>
            <a:r>
              <a:rPr lang="cs-CZ" dirty="0" smtClean="0"/>
              <a:t>	zpracování různých předloh</a:t>
            </a:r>
          </a:p>
          <a:p>
            <a:pPr marL="0" indent="0">
              <a:buNone/>
            </a:pPr>
            <a:r>
              <a:rPr lang="cs-CZ" dirty="0" smtClean="0"/>
              <a:t>- nové scénické prvky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smtClean="0"/>
              <a:t> světlo, náznakové kulisy)</a:t>
            </a:r>
          </a:p>
          <a:p>
            <a:pPr marL="0" indent="0">
              <a:buNone/>
            </a:pPr>
            <a:r>
              <a:rPr lang="cs-CZ" dirty="0" smtClean="0"/>
              <a:t>- divadlo označeno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podle roku: D34, D35…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E. F. Burian </a:t>
            </a:r>
            <a:r>
              <a:rPr lang="cs-CZ" sz="2000" dirty="0" smtClean="0"/>
              <a:t>(+1959)</a:t>
            </a:r>
          </a:p>
          <a:p>
            <a:pPr marL="0" indent="0">
              <a:buNone/>
            </a:pPr>
            <a:r>
              <a:rPr lang="cs-CZ" sz="2000" dirty="0"/>
              <a:t>b</a:t>
            </a:r>
            <a:r>
              <a:rPr lang="cs-CZ" sz="2000" dirty="0" smtClean="0"/>
              <a:t>ásník, publicista, zpěvák, hudební skladatel, </a:t>
            </a:r>
          </a:p>
          <a:p>
            <a:pPr marL="0" indent="0">
              <a:buNone/>
            </a:pPr>
            <a:r>
              <a:rPr lang="cs-CZ" sz="2000" dirty="0" smtClean="0"/>
              <a:t>dramaturg, dramatik, významný režisér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5"/>
            <a:ext cx="2664296" cy="415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977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99200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4. AVANTGARDNÍ  DIVADLO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Inspirace v lidové zábavě, cirkusech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VÍTĚZSLAV NEZVAL </a:t>
            </a:r>
            <a:r>
              <a:rPr lang="cs-CZ" sz="1600" dirty="0" smtClean="0"/>
              <a:t>(+1958)</a:t>
            </a:r>
          </a:p>
          <a:p>
            <a:pPr marL="0" indent="0">
              <a:buNone/>
            </a:pPr>
            <a:r>
              <a:rPr lang="cs-CZ" i="1" dirty="0" smtClean="0"/>
              <a:t>     </a:t>
            </a:r>
            <a:r>
              <a:rPr lang="cs-CZ" i="1" u="sng" dirty="0" smtClean="0"/>
              <a:t>Manon </a:t>
            </a:r>
            <a:r>
              <a:rPr lang="cs-CZ" i="1" u="sng" dirty="0" err="1" smtClean="0"/>
              <a:t>Lescaut</a:t>
            </a:r>
            <a:endParaRPr lang="cs-CZ" i="1" u="sng" dirty="0" smtClean="0"/>
          </a:p>
          <a:p>
            <a:pPr marL="0" indent="0">
              <a:buNone/>
            </a:pPr>
            <a:r>
              <a:rPr lang="cs-CZ" i="1" u="sng" dirty="0"/>
              <a:t> </a:t>
            </a:r>
            <a:r>
              <a:rPr lang="cs-CZ" i="1" u="sng" dirty="0" smtClean="0"/>
              <a:t>   </a:t>
            </a:r>
            <a:endParaRPr lang="cs-CZ" i="1" u="sng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600400" cy="49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226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71208"/>
          </a:xfrm>
        </p:spPr>
        <p:txBody>
          <a:bodyPr>
            <a:normAutofit/>
          </a:bodyPr>
          <a:lstStyle/>
          <a:p>
            <a:pPr algn="l"/>
            <a:r>
              <a:rPr lang="cs-CZ" sz="4000" dirty="0" smtClean="0"/>
              <a:t>5. KABARETY  A  ŠANTÁNY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034" y="1200574"/>
            <a:ext cx="8846462" cy="5472608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/>
              <a:t>   Malé scény, komické výstupy, parodie, klauni, písničky</a:t>
            </a:r>
          </a:p>
          <a:p>
            <a:pPr marL="0" indent="0">
              <a:buNone/>
            </a:pPr>
            <a:r>
              <a:rPr lang="cs-CZ" sz="2400" b="1" i="1" dirty="0" smtClean="0"/>
              <a:t>  Červená sedma </a:t>
            </a:r>
            <a:r>
              <a:rPr lang="cs-CZ" sz="2400" dirty="0" smtClean="0"/>
              <a:t>– nejlepší scéna – E. BASS</a:t>
            </a:r>
          </a:p>
          <a:p>
            <a:pPr marL="0" indent="0">
              <a:buNone/>
            </a:pPr>
            <a:r>
              <a:rPr lang="cs-CZ" dirty="0" smtClean="0"/>
              <a:t>  Vlasta Burian </a:t>
            </a:r>
            <a:r>
              <a:rPr lang="cs-CZ" sz="1400" dirty="0" smtClean="0"/>
              <a:t>(+1962)                                 </a:t>
            </a:r>
            <a:r>
              <a:rPr lang="cs-CZ" dirty="0" smtClean="0"/>
              <a:t>Ferenc Futurista </a:t>
            </a:r>
            <a:r>
              <a:rPr lang="cs-CZ" sz="1400" dirty="0" smtClean="0"/>
              <a:t>(+1947)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5" y="2564904"/>
            <a:ext cx="3096344" cy="41237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40673"/>
            <a:ext cx="3126610" cy="416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140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3176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/>
              <a:t>Čeští herci a herečky </a:t>
            </a:r>
            <a:endParaRPr lang="cs-CZ" sz="32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  Lída Baarová          Zdena Baldová          Terezie Brzková        Vlasta Burian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Rudolf Deyl             Jana Dítětová           Leopolda Dostalová    R. A. Dvorský</a:t>
            </a:r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8" y="1473722"/>
            <a:ext cx="1705272" cy="226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12" y="1485585"/>
            <a:ext cx="1705272" cy="226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23" y="1451305"/>
            <a:ext cx="1678204" cy="2232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85584"/>
            <a:ext cx="1678204" cy="2232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9" y="4293096"/>
            <a:ext cx="1759408" cy="234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12" y="4244603"/>
            <a:ext cx="1786476" cy="2376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23" y="4244602"/>
            <a:ext cx="1786476" cy="2376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230905"/>
            <a:ext cx="1813544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875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30213" y="404813"/>
            <a:ext cx="8713787" cy="6264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Věra Ferbasová       Eman Fiala        František Filipovský      Marie Glázrová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Nataša Gollová           Hugo </a:t>
            </a:r>
            <a:r>
              <a:rPr lang="cs-CZ" sz="2000" dirty="0" err="1" smtClean="0"/>
              <a:t>Hass</a:t>
            </a:r>
            <a:r>
              <a:rPr lang="cs-CZ" sz="2000" dirty="0" smtClean="0"/>
              <a:t>           Karel Hašler           Rudolf Hrušínský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1"/>
            <a:ext cx="1759408" cy="234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0"/>
            <a:ext cx="1732340" cy="230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1"/>
            <a:ext cx="1719412" cy="230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49108"/>
            <a:ext cx="1705272" cy="226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4" y="4035853"/>
            <a:ext cx="1786476" cy="2376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19371"/>
            <a:ext cx="1786476" cy="2376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66797"/>
            <a:ext cx="1813544" cy="2412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29" y="3961326"/>
            <a:ext cx="1813544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338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785225" cy="6265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 Zita Kabátová         Jára Kohout         Otomar Korbelář        Adina Mandlová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Jaroslav Marvan        Růžena Nasková        Oldřich Nový        Ladislav Pešek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966723"/>
            <a:ext cx="1786675" cy="237626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27" y="937201"/>
            <a:ext cx="1786675" cy="23762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37201"/>
            <a:ext cx="1780875" cy="236855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11499"/>
            <a:ext cx="1800200" cy="239425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6" y="4149079"/>
            <a:ext cx="1813544" cy="241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27" y="4149078"/>
            <a:ext cx="1813544" cy="241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16" y="4088253"/>
            <a:ext cx="1813544" cy="2412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64" y="4088252"/>
            <a:ext cx="1813544" cy="24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6487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642350" cy="61928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sz="2000" dirty="0" smtClean="0"/>
              <a:t>Theodor Pištěk        Jára Pospíšil        Saša </a:t>
            </a:r>
            <a:r>
              <a:rPr lang="cs-CZ" sz="2000" dirty="0" err="1" smtClean="0"/>
              <a:t>Rašilov</a:t>
            </a:r>
            <a:r>
              <a:rPr lang="cs-CZ" sz="2000" dirty="0" smtClean="0"/>
              <a:t>     Olga Scheinpflugová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Růžena </a:t>
            </a:r>
            <a:r>
              <a:rPr lang="cs-CZ" sz="2000" dirty="0" err="1" smtClean="0"/>
              <a:t>Šlemrová</a:t>
            </a:r>
            <a:r>
              <a:rPr lang="cs-CZ" sz="2000" dirty="0" smtClean="0"/>
              <a:t>   František Smolík  Zdeněk Štěpánek   Jiřina Štěpničková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124742"/>
            <a:ext cx="1732533" cy="23042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1"/>
            <a:ext cx="1705272" cy="226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07407"/>
            <a:ext cx="1705272" cy="226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24740"/>
            <a:ext cx="1705272" cy="226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42" y="4221088"/>
            <a:ext cx="1759408" cy="234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63" y="4221087"/>
            <a:ext cx="1759408" cy="234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97" y="4221087"/>
            <a:ext cx="1759408" cy="234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89" y="4221087"/>
            <a:ext cx="175940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374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476250"/>
            <a:ext cx="8785225" cy="6192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  Václav </a:t>
            </a:r>
            <a:r>
              <a:rPr lang="cs-CZ" sz="2000" dirty="0" err="1" smtClean="0"/>
              <a:t>Trégl</a:t>
            </a:r>
            <a:r>
              <a:rPr lang="cs-CZ" sz="2000" dirty="0" smtClean="0"/>
              <a:t>            Hana Vítová              Jaroslav Vojta            Václav Voska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 Jiří Voskovec          Jan Werich          Bohumil </a:t>
            </a:r>
            <a:r>
              <a:rPr lang="cs-CZ" sz="2000" smtClean="0"/>
              <a:t>Záhorský       Anny Ondráková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9" y="980727"/>
            <a:ext cx="1813544" cy="2412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8955"/>
            <a:ext cx="1786476" cy="2376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093" y="970955"/>
            <a:ext cx="1786476" cy="2376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03" y="1006955"/>
            <a:ext cx="1759408" cy="234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9" y="4056283"/>
            <a:ext cx="1867680" cy="2484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18" y="4021933"/>
            <a:ext cx="1853742" cy="2484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22" y="3960796"/>
            <a:ext cx="1907474" cy="2556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539" y="4059962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2657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0" y="404813"/>
            <a:ext cx="8229600" cy="5767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Nejúspěšnější české herečky:</a:t>
            </a:r>
          </a:p>
          <a:p>
            <a:pPr marL="0" indent="0">
              <a:buNone/>
            </a:pPr>
            <a:r>
              <a:rPr lang="cs-CZ" sz="2000" dirty="0" smtClean="0"/>
              <a:t>Anny Ondráková – nejúspěšnější v éře němého filmu, úspěch v cizině,</a:t>
            </a:r>
          </a:p>
          <a:p>
            <a:pPr marL="0" indent="0">
              <a:buNone/>
            </a:pPr>
            <a:r>
              <a:rPr lang="cs-CZ" sz="2000" dirty="0" smtClean="0"/>
              <a:t>Adina Mandlová -                                 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8" y="2333989"/>
            <a:ext cx="8819356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44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58317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err="1" smtClean="0"/>
              <a:t>Jože</a:t>
            </a:r>
            <a:r>
              <a:rPr lang="cs-CZ" dirty="0" smtClean="0"/>
              <a:t>  </a:t>
            </a:r>
            <a:r>
              <a:rPr lang="cs-CZ" dirty="0" err="1" smtClean="0"/>
              <a:t>Plečnik</a:t>
            </a:r>
            <a:r>
              <a:rPr lang="cs-CZ" dirty="0" smtClean="0"/>
              <a:t>   </a:t>
            </a:r>
            <a:r>
              <a:rPr lang="cs-CZ" sz="1600" dirty="0" smtClean="0"/>
              <a:t>1872 - 1957</a:t>
            </a:r>
            <a:endParaRPr lang="cs-CZ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   slovinský </a:t>
            </a:r>
            <a:r>
              <a:rPr lang="cs-CZ" sz="2400" dirty="0"/>
              <a:t>architekt, žil v Lublani, přestavoval Hrad</a:t>
            </a:r>
          </a:p>
          <a:p>
            <a:r>
              <a:rPr lang="cs-CZ" sz="1600" u="sng" dirty="0" smtClean="0"/>
              <a:t>úpravy </a:t>
            </a:r>
            <a:r>
              <a:rPr lang="cs-CZ" sz="1600" u="sng" dirty="0"/>
              <a:t>Pražského hradu</a:t>
            </a:r>
            <a:r>
              <a:rPr lang="cs-CZ" sz="1600" dirty="0"/>
              <a:t>: úprava I. nádvoří vč. praporových stožárů před </a:t>
            </a:r>
            <a:r>
              <a:rPr lang="cs-CZ" sz="1600" dirty="0">
                <a:hlinkClick r:id="rId2" action="ppaction://hlinkfile" tooltip="Matyášova brána"/>
              </a:rPr>
              <a:t>Matyášovou branou</a:t>
            </a:r>
            <a:r>
              <a:rPr lang="cs-CZ" sz="1600" dirty="0"/>
              <a:t> (1922-23), úprava bytu prezidenta (1921-24), úpravy zahrad </a:t>
            </a:r>
            <a:r>
              <a:rPr lang="cs-CZ" sz="1600" dirty="0">
                <a:hlinkClick r:id="rId3" action="ppaction://hlinkfile" tooltip="Rajská zahrada (Pražský hrad)"/>
              </a:rPr>
              <a:t>Rajské</a:t>
            </a:r>
            <a:r>
              <a:rPr lang="cs-CZ" sz="1600" dirty="0"/>
              <a:t>, </a:t>
            </a:r>
            <a:r>
              <a:rPr lang="cs-CZ" sz="1600" dirty="0">
                <a:hlinkClick r:id="rId4" action="ppaction://hlinkfile" tooltip="Zahrada Na Valech"/>
              </a:rPr>
              <a:t>Na valech</a:t>
            </a:r>
            <a:r>
              <a:rPr lang="cs-CZ" sz="1600" dirty="0"/>
              <a:t> a </a:t>
            </a:r>
            <a:r>
              <a:rPr lang="cs-CZ" sz="1600" dirty="0">
                <a:hlinkClick r:id="rId5" action="ppaction://hlinkfile" tooltip="Čtvrté nádvoří Pražského hradu"/>
              </a:rPr>
              <a:t>Na baště</a:t>
            </a:r>
            <a:r>
              <a:rPr lang="cs-CZ" sz="1600" dirty="0"/>
              <a:t> (1921-31) vč. vyhlídkového altánu, vyhlídkových teras a zimní zahrady u jižních zahrad, severní průčelí </a:t>
            </a:r>
            <a:r>
              <a:rPr lang="cs-CZ" sz="1600" dirty="0">
                <a:hlinkClick r:id="rId6" action="ppaction://hlinkfile" tooltip="Španělský sál"/>
              </a:rPr>
              <a:t>Španělského sálu</a:t>
            </a:r>
            <a:r>
              <a:rPr lang="cs-CZ" sz="1600" dirty="0"/>
              <a:t> (1923-25), sloupová síň </a:t>
            </a:r>
            <a:r>
              <a:rPr lang="cs-CZ" sz="1600" dirty="0" err="1"/>
              <a:t>Bellevue</a:t>
            </a:r>
            <a:r>
              <a:rPr lang="cs-CZ" sz="1600" dirty="0"/>
              <a:t> pod </a:t>
            </a:r>
            <a:r>
              <a:rPr lang="cs-CZ" sz="1600" dirty="0">
                <a:hlinkClick r:id="rId7" action="ppaction://hlinkfile" tooltip="Ústav šlechtičen"/>
              </a:rPr>
              <a:t>Ústavem šlechtičen</a:t>
            </a:r>
            <a:r>
              <a:rPr lang="cs-CZ" sz="1600" dirty="0"/>
              <a:t> (1924-25), vstupní sloupová síň ke Španělskému sálu u Matyášovy brány (1927-29), monolit z mrákotínské žuly 18 m vysoký a dlažba III. nádvoří vč. přístřešku nad vykopávkou baziliky sv. Víta a kaple sv. Mořice (1928-32)</a:t>
            </a:r>
          </a:p>
          <a:p>
            <a:r>
              <a:rPr lang="cs-CZ" sz="1600" u="sng" dirty="0"/>
              <a:t>úprava interiérů a parku prezidentova zámku v </a:t>
            </a:r>
            <a:r>
              <a:rPr lang="cs-CZ" sz="1600" u="sng" dirty="0">
                <a:hlinkClick r:id="rId8" action="ppaction://hlinkfile" tooltip="Lány"/>
              </a:rPr>
              <a:t>Lánech</a:t>
            </a:r>
            <a:r>
              <a:rPr lang="cs-CZ" sz="1600" u="sng" dirty="0"/>
              <a:t> </a:t>
            </a:r>
            <a:r>
              <a:rPr lang="cs-CZ" sz="1600" dirty="0"/>
              <a:t>(1922- 23, </a:t>
            </a:r>
            <a:r>
              <a:rPr lang="cs-CZ" sz="1600" dirty="0" smtClean="0"/>
              <a:t>1929)</a:t>
            </a:r>
            <a:endParaRPr lang="cs-CZ" sz="1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627" y="5128371"/>
            <a:ext cx="2064000" cy="154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54" y="3434444"/>
            <a:ext cx="2064000" cy="154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16" y="3434444"/>
            <a:ext cx="2064000" cy="154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34444"/>
            <a:ext cx="2064000" cy="154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157192"/>
            <a:ext cx="2134594" cy="151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54" y="5168871"/>
            <a:ext cx="2016000" cy="151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04" y="3444974"/>
            <a:ext cx="243276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67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1231</TotalTime>
  <Words>2422</Words>
  <Application>Microsoft Office PowerPoint</Application>
  <PresentationFormat>Předvádění na obrazovce (4:3)</PresentationFormat>
  <Paragraphs>791</Paragraphs>
  <Slides>88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88</vt:i4>
      </vt:variant>
    </vt:vector>
  </HeadingPairs>
  <TitlesOfParts>
    <vt:vector size="89" baseType="lpstr">
      <vt:lpstr>Lití písma</vt:lpstr>
      <vt:lpstr>ČESKÁ  VĚDA  A  KULTURA V  DOBĚ  1.  REPUBLIKY   A   PROTEKTORÁTU</vt:lpstr>
      <vt:lpstr>ÚROVEŇ  VĚDY  A  KULTURY</vt:lpstr>
      <vt:lpstr>VĚDA </vt:lpstr>
      <vt:lpstr>KULTURA</vt:lpstr>
      <vt:lpstr>VÝTVARNÉ  UMĚNÍ</vt:lpstr>
      <vt:lpstr>Josef  Mocker  +1899</vt:lpstr>
      <vt:lpstr>Prezentace aplikace PowerPoint</vt:lpstr>
      <vt:lpstr>Kamil  Hilbert   +1933</vt:lpstr>
      <vt:lpstr>Jože  Plečnik   1872 - 1957</vt:lpstr>
      <vt:lpstr>Funkcionalismus</vt:lpstr>
      <vt:lpstr>Nejvýznamnější čeští funkcionalisté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„Zde by odpočíval   JOSEF  ČAPEK   HROB  V  DÁLI      Bergen Belsen, duben 1945  </vt:lpstr>
      <vt:lpstr>Prezentace aplikace PowerPoint</vt:lpstr>
      <vt:lpstr>Prezentace aplikace PowerPoint</vt:lpstr>
      <vt:lpstr>… a další malíři:</vt:lpstr>
      <vt:lpstr>LITERATURA</vt:lpstr>
      <vt:lpstr>LITERATURA</vt:lpstr>
      <vt:lpstr>Jaroslav Hašek          + v 39 letech</vt:lpstr>
      <vt:lpstr>Prezentace aplikace PowerPoint</vt:lpstr>
      <vt:lpstr>Prezentace aplikace PowerPoint</vt:lpstr>
      <vt:lpstr>Ivan Olbracht      (Kamil Zeman)</vt:lpstr>
      <vt:lpstr>Prezentace aplikace PowerPoint</vt:lpstr>
      <vt:lpstr>Prezentace aplikace PowerPoint</vt:lpstr>
      <vt:lpstr>KATOLICKÁ LITERATURA</vt:lpstr>
      <vt:lpstr>Prezentace aplikace PowerPoint</vt:lpstr>
      <vt:lpstr>PSYCHOLOGICKÁ   LITERATURA</vt:lpstr>
      <vt:lpstr>LYRICKÁ  PRÓZA</vt:lpstr>
      <vt:lpstr>Prezentace aplikace PowerPoint</vt:lpstr>
      <vt:lpstr>Prezentace aplikace PowerPoint</vt:lpstr>
      <vt:lpstr>Prezentace aplikace PowerPoint</vt:lpstr>
      <vt:lpstr>Prezentace aplikace PowerPoint</vt:lpstr>
      <vt:lpstr>DEMOKRATICKÁ  LITERATURA</vt:lpstr>
      <vt:lpstr>Karel  Čapek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POEZIE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NĚMECKY  PSANÁ  LITERATURA</vt:lpstr>
      <vt:lpstr>DIVADLO</vt:lpstr>
      <vt:lpstr>1. MEZIVÁLEČNÉ  DRAMA</vt:lpstr>
      <vt:lpstr>Prezentace aplikace PowerPoint</vt:lpstr>
      <vt:lpstr>Prezentace aplikace PowerPoint</vt:lpstr>
      <vt:lpstr>2. OSVOBOZENÉ  DIVADLO</vt:lpstr>
      <vt:lpstr>Prezentace aplikace PowerPoint</vt:lpstr>
      <vt:lpstr>Prezentace aplikace PowerPoint</vt:lpstr>
      <vt:lpstr>Prezentace aplikace PowerPoint</vt:lpstr>
      <vt:lpstr>Prezentace aplikace PowerPoint</vt:lpstr>
      <vt:lpstr>       V                   +                    W</vt:lpstr>
      <vt:lpstr>Prezentace aplikace PowerPoint</vt:lpstr>
      <vt:lpstr>Náhrobek V + W na Olšanských hřbitovech</vt:lpstr>
      <vt:lpstr>3. DIVADLO  E. F.  BURIANA</vt:lpstr>
      <vt:lpstr>4. AVANTGARDNÍ  DIVADLO</vt:lpstr>
      <vt:lpstr>5. KABARETY  A  ŠANTÁNY</vt:lpstr>
      <vt:lpstr>Čeští herci a herečky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 KULTURA V  DOBĚ  1.  REPUBLIKY   A   PROTEKTORÁTU</dc:title>
  <dc:creator>Blanka Štěrbová</dc:creator>
  <cp:lastModifiedBy>ucitel</cp:lastModifiedBy>
  <cp:revision>112</cp:revision>
  <dcterms:created xsi:type="dcterms:W3CDTF">2013-02-24T16:21:26Z</dcterms:created>
  <dcterms:modified xsi:type="dcterms:W3CDTF">2013-10-21T07:20:57Z</dcterms:modified>
</cp:coreProperties>
</file>