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98E630"/>
    <a:srgbClr val="4F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84" d="100"/>
          <a:sy n="84" d="100"/>
        </p:scale>
        <p:origin x="9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FBFE280-8ED5-4C41-998A-13D24659191A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7560A8C-8047-4B37-B92F-6702AD3FFB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0B9294-64F1-479F-BB4B-995C619449C7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B3D2BC0-EF55-494A-B279-9D010885BEB4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581C26-5120-43F8-883C-50FC81D18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23954-66A1-4484-8ED1-7674BA303B12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D89B-7280-44C3-9976-6DDF1FD1D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A482A-28BA-4B2A-9EA3-75FEA48B5654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8894-400A-43ED-9CFA-35F70DF555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887DF6-B61B-43EE-B0A4-8A6F5BDE21D5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C73EBD-32D0-4BCE-B9DD-68564917BA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976A5-567D-499D-85FB-739BA959C31E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5984E-13C8-426F-A795-C64B411692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D6B0E-66F1-4818-903B-C43801861217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C56C7-B366-4574-BD14-40AC4783D0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546DC-9034-490A-A0EA-B94B77FF9BF3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0825-CCC5-4FFE-B36F-2C4EF883F4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3FE1C-2BFA-4633-9DDE-0F58F068FC44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ED81C-A4F1-4808-8D90-824BD517FB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BEE41-F093-4F68-A644-D4E0697C2C0B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DC1EA-05CB-4B8C-87E8-9AA5197E54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0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3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04CD7-12C3-48A9-95B0-01C34ED69B4A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938"/>
            <a:ext cx="3429000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575" y="6318250"/>
            <a:ext cx="1189038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FB745D-0E9C-48C1-9269-E9D6C821EC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13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71F12-33AB-4F37-AE19-C78844280CB0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575" y="6318250"/>
            <a:ext cx="1189038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38B32A-D5BF-4450-A1FA-3DE9A3C61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8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938"/>
            <a:ext cx="2974975" cy="382587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2AC9AB-8556-4814-BD6E-BCB8C27E3B28}" type="datetimeFigureOut">
              <a:rPr lang="cs-CZ"/>
              <a:pPr>
                <a:defRPr/>
              </a:pPr>
              <a:t>29.03.2020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938"/>
            <a:ext cx="3581400" cy="382587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575" y="6315075"/>
            <a:ext cx="1189038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22DC79-222F-4CED-845F-2F02406E46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3" r:id="rId5"/>
    <p:sldLayoutId id="2147483688" r:id="rId6"/>
    <p:sldLayoutId id="2147483682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7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500"/>
        </a:spcBef>
        <a:spcAft>
          <a:spcPct val="0"/>
        </a:spcAft>
        <a:buClr>
          <a:srgbClr val="A8CDD7"/>
        </a:buClr>
        <a:buSzPct val="85000"/>
        <a:buFont typeface="Wingdings 2" pitchFamily="18" charset="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400"/>
        </a:spcBef>
        <a:spcAft>
          <a:spcPct val="0"/>
        </a:spcAft>
        <a:buClr>
          <a:srgbClr val="C0BE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EC597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offic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39552" y="2996952"/>
            <a:ext cx="8305800" cy="2520280"/>
          </a:xfr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3400" dirty="0">
                <a:solidFill>
                  <a:srgbClr val="4F1919"/>
                </a:solidFill>
              </a:rPr>
              <a:t>Vodík je v nich nahrazen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3400" dirty="0">
                <a:solidFill>
                  <a:srgbClr val="4F1919"/>
                </a:solidFill>
              </a:rPr>
              <a:t> halogenem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3400" dirty="0">
                <a:solidFill>
                  <a:srgbClr val="4F1919"/>
                </a:solidFill>
              </a:rPr>
              <a:t>(F, Cl, Br ,I)</a:t>
            </a:r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err="1"/>
              <a:t>Halogenderiváty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2267744" y="1340768"/>
            <a:ext cx="4040188" cy="838200"/>
          </a:xfrm>
          <a:noFill/>
        </p:spPr>
        <p:txBody>
          <a:bodyPr/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4400" dirty="0">
                <a:solidFill>
                  <a:srgbClr val="C00000"/>
                </a:solidFill>
              </a:rPr>
              <a:t>Freony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143000"/>
          </a:xfrm>
          <a:solidFill>
            <a:schemeClr val="accent3">
              <a:lumMod val="60000"/>
              <a:lumOff val="40000"/>
            </a:schemeClr>
          </a:solidFill>
          <a:ln w="95250" cmpd="tri"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Vlastnosti </a:t>
            </a:r>
            <a:r>
              <a:rPr lang="cs-CZ" dirty="0" err="1">
                <a:solidFill>
                  <a:schemeClr val="accent1">
                    <a:lumMod val="50000"/>
                  </a:schemeClr>
                </a:solidFill>
              </a:rPr>
              <a:t>halogenderivátů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3"/>
          </p:nvPr>
        </p:nvSpPr>
        <p:spPr>
          <a:xfrm>
            <a:off x="4676775" y="2333625"/>
            <a:ext cx="4040188" cy="4176713"/>
          </a:xfrm>
          <a:noFill/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  <p:pic>
        <p:nvPicPr>
          <p:cNvPr id="16388" name="Picture 2" descr="C:\Documents and Settings\Mami\Local Settings\Temporary Internet Files\Content.IE5\85U3KDM7\MC90035124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6075" y="2349500"/>
            <a:ext cx="178593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3" descr="C:\Documents and Settings\Mami\Local Settings\Temporary Internet Files\Content.IE5\OCJQMXP5\MC90035358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350381">
            <a:off x="5815806" y="4171157"/>
            <a:ext cx="1541463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4304786"/>
          </a:xfrm>
          <a:solidFill>
            <a:schemeClr val="accent1">
              <a:lumMod val="20000"/>
              <a:lumOff val="80000"/>
            </a:schemeClr>
          </a:solidFill>
          <a:ln w="57150"/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Fluorované uhlovodíky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Hnací plyny do sprejů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(laky na vlasy, deodoranty, barvy ve spreji….)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Chladící média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u="sng" dirty="0">
                <a:solidFill>
                  <a:srgbClr val="C00000"/>
                </a:solidFill>
              </a:rPr>
              <a:t>! Ničí ozonovou vrstvu!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(používání celosvětově omezováno)</a:t>
            </a:r>
          </a:p>
        </p:txBody>
      </p:sp>
      <p:pic>
        <p:nvPicPr>
          <p:cNvPr id="16393" name="Picture 2" descr="C:\Documents and Settings\Mami\Local Settings\Temporary Internet Files\Content.IE5\CTI9E9AH\MC900356911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>
          <a:xfrm>
            <a:off x="4859338" y="2492375"/>
            <a:ext cx="1555750" cy="18430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4"/>
          <p:cNvSpPr>
            <a:spLocks noGrp="1"/>
          </p:cNvSpPr>
          <p:nvPr>
            <p:ph sz="quarter" idx="1"/>
          </p:nvPr>
        </p:nvSpPr>
        <p:spPr>
          <a:xfrm>
            <a:off x="477489" y="1412776"/>
            <a:ext cx="8229600" cy="4665712"/>
          </a:xfrm>
          <a:solidFill>
            <a:schemeClr val="accent3">
              <a:lumMod val="60000"/>
              <a:lumOff val="40000"/>
            </a:schemeClr>
          </a:solidFill>
          <a:ln/>
          <a:scene3d>
            <a:camera prst="orthographicFront"/>
            <a:lightRig rig="threePt" dir="t"/>
          </a:scene3d>
          <a:sp3d prstMaterial="metal">
            <a:bevelT w="82550" prst="slope"/>
            <a:bevelB/>
          </a:sp3d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Vzorec:  CF</a:t>
            </a:r>
            <a:r>
              <a:rPr lang="cs-CZ" baseline="-25000" dirty="0"/>
              <a:t>2</a:t>
            </a:r>
            <a:r>
              <a:rPr lang="cs-CZ" dirty="0"/>
              <a:t>=CF</a:t>
            </a:r>
            <a:r>
              <a:rPr lang="cs-CZ" baseline="-25000" dirty="0"/>
              <a:t>2</a:t>
            </a:r>
            <a:r>
              <a:rPr lang="cs-CZ" dirty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Model molekuly:</a:t>
            </a:r>
            <a:endParaRPr lang="cs-CZ" b="1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Polymerací se z něho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vyrábí </a:t>
            </a:r>
            <a:r>
              <a:rPr lang="cs-CZ" b="1" dirty="0"/>
              <a:t>teflon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/>
              <a:t>Teflon je odolný v teplotním rozmezí od -70 do 250</a:t>
            </a:r>
            <a:r>
              <a:rPr lang="cs-CZ" b="1" baseline="30000" dirty="0"/>
              <a:t>o</a:t>
            </a:r>
            <a:r>
              <a:rPr lang="cs-CZ" b="1" dirty="0"/>
              <a:t>C.</a:t>
            </a:r>
          </a:p>
        </p:txBody>
      </p:sp>
      <p:sp>
        <p:nvSpPr>
          <p:cNvPr id="18" name="Ovál 17"/>
          <p:cNvSpPr/>
          <p:nvPr/>
        </p:nvSpPr>
        <p:spPr>
          <a:xfrm>
            <a:off x="5788025" y="2420938"/>
            <a:ext cx="914400" cy="914400"/>
          </a:xfrm>
          <a:prstGeom prst="ellipse">
            <a:avLst/>
          </a:prstGeom>
          <a:solidFill>
            <a:srgbClr val="98E630"/>
          </a:solidFill>
          <a:ln>
            <a:solidFill>
              <a:srgbClr val="98E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F</a:t>
            </a:r>
          </a:p>
        </p:txBody>
      </p:sp>
      <p:sp>
        <p:nvSpPr>
          <p:cNvPr id="3" name="Ovál 2"/>
          <p:cNvSpPr/>
          <p:nvPr/>
        </p:nvSpPr>
        <p:spPr>
          <a:xfrm>
            <a:off x="4699000" y="2420938"/>
            <a:ext cx="914400" cy="914400"/>
          </a:xfrm>
          <a:prstGeom prst="ellipse">
            <a:avLst/>
          </a:prstGeom>
          <a:solidFill>
            <a:srgbClr val="98E630"/>
          </a:solidFill>
          <a:ln>
            <a:solidFill>
              <a:srgbClr val="98E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F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/>
            <a:r>
              <a:rPr lang="cs-CZ">
                <a:solidFill>
                  <a:srgbClr val="C00000"/>
                </a:solidFill>
              </a:rPr>
              <a:t>Tetrafl</a:t>
            </a:r>
            <a:r>
              <a:rPr lang="cs-CZ">
                <a:solidFill>
                  <a:srgbClr val="C00000"/>
                </a:solidFill>
                <a:latin typeface="Arial" charset="0"/>
              </a:rPr>
              <a:t>uo</a:t>
            </a:r>
            <a:r>
              <a:rPr lang="cs-CZ">
                <a:solidFill>
                  <a:srgbClr val="C00000"/>
                </a:solidFill>
              </a:rPr>
              <a:t>rethylen</a:t>
            </a:r>
          </a:p>
        </p:txBody>
      </p:sp>
      <p:pic>
        <p:nvPicPr>
          <p:cNvPr id="17415" name="Picture 18" descr="C:\Documents and Settings\Mami\Local Settings\Temporary Internet Files\Content.IE5\Y50P6V43\MC90035696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0225" y="333375"/>
            <a:ext cx="18573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vál 1"/>
          <p:cNvSpPr/>
          <p:nvPr/>
        </p:nvSpPr>
        <p:spPr>
          <a:xfrm>
            <a:off x="5060950" y="1941513"/>
            <a:ext cx="719138" cy="6492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C</a:t>
            </a:r>
          </a:p>
        </p:txBody>
      </p:sp>
      <p:sp>
        <p:nvSpPr>
          <p:cNvPr id="16" name="Ovál 15"/>
          <p:cNvSpPr/>
          <p:nvPr/>
        </p:nvSpPr>
        <p:spPr>
          <a:xfrm>
            <a:off x="5786438" y="1935163"/>
            <a:ext cx="720725" cy="6477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C</a:t>
            </a:r>
          </a:p>
        </p:txBody>
      </p:sp>
      <p:sp>
        <p:nvSpPr>
          <p:cNvPr id="17" name="Ovál 16"/>
          <p:cNvSpPr/>
          <p:nvPr/>
        </p:nvSpPr>
        <p:spPr>
          <a:xfrm>
            <a:off x="4356100" y="1506538"/>
            <a:ext cx="914400" cy="914400"/>
          </a:xfrm>
          <a:prstGeom prst="ellipse">
            <a:avLst/>
          </a:prstGeom>
          <a:solidFill>
            <a:srgbClr val="98E630"/>
          </a:solidFill>
          <a:ln>
            <a:solidFill>
              <a:srgbClr val="98E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F</a:t>
            </a:r>
          </a:p>
        </p:txBody>
      </p:sp>
      <p:sp>
        <p:nvSpPr>
          <p:cNvPr id="20" name="Ovál 19"/>
          <p:cNvSpPr/>
          <p:nvPr/>
        </p:nvSpPr>
        <p:spPr>
          <a:xfrm>
            <a:off x="6245225" y="1511300"/>
            <a:ext cx="914400" cy="914400"/>
          </a:xfrm>
          <a:prstGeom prst="ellipse">
            <a:avLst/>
          </a:prstGeom>
          <a:solidFill>
            <a:srgbClr val="98E630"/>
          </a:solidFill>
          <a:ln>
            <a:solidFill>
              <a:srgbClr val="98E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err="1">
                <a:solidFill>
                  <a:srgbClr val="C00000"/>
                </a:solidFill>
              </a:rPr>
              <a:t>Bromované</a:t>
            </a:r>
            <a:r>
              <a:rPr lang="cs-CZ" dirty="0">
                <a:solidFill>
                  <a:srgbClr val="C00000"/>
                </a:solidFill>
              </a:rPr>
              <a:t> uhlovodíky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96186" y="1412776"/>
            <a:ext cx="8229600" cy="4572000"/>
          </a:xfr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/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Používají se jako tzv. zpomalovače hoření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Např. v PC, televizorech a dalších elektropřístrojích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/>
              <a:t>Bromtrifluormethan</a:t>
            </a:r>
            <a:r>
              <a:rPr lang="cs-CZ" dirty="0"/>
              <a:t> CBrF</a:t>
            </a:r>
            <a:r>
              <a:rPr lang="cs-CZ" baseline="-25000" dirty="0"/>
              <a:t>3</a:t>
            </a:r>
            <a:r>
              <a:rPr lang="cs-CZ" dirty="0"/>
              <a:t> a </a:t>
            </a:r>
            <a:r>
              <a:rPr lang="cs-CZ" dirty="0" err="1"/>
              <a:t>dibromdifluormethan</a:t>
            </a:r>
            <a:r>
              <a:rPr lang="cs-CZ" dirty="0"/>
              <a:t> CBr</a:t>
            </a:r>
            <a:r>
              <a:rPr lang="cs-CZ" baseline="-25000" dirty="0"/>
              <a:t>2</a:t>
            </a:r>
            <a:r>
              <a:rPr lang="cs-CZ" dirty="0"/>
              <a:t>F</a:t>
            </a:r>
            <a:r>
              <a:rPr lang="cs-CZ" baseline="-25000" dirty="0"/>
              <a:t>2</a:t>
            </a:r>
            <a:r>
              <a:rPr lang="cs-CZ" dirty="0"/>
              <a:t> se používají jako náplně </a:t>
            </a:r>
            <a:r>
              <a:rPr lang="cs-CZ" dirty="0" err="1"/>
              <a:t>halonových</a:t>
            </a:r>
            <a:r>
              <a:rPr lang="cs-CZ" dirty="0"/>
              <a:t> hasících přístrojů </a:t>
            </a:r>
          </a:p>
        </p:txBody>
      </p:sp>
      <p:pic>
        <p:nvPicPr>
          <p:cNvPr id="19461" name="Picture 3" descr="C:\Documents and Settings\Mami\Local Settings\Temporary Internet Files\Content.IE5\Q8LD47UA\MC90001339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8338" y="1052513"/>
            <a:ext cx="1808162" cy="227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9" descr="C:\Documents and Settings\Mami\Local Settings\Temporary Internet Files\Content.IE5\CTI9E9AH\MC900441335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4508500"/>
            <a:ext cx="208915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dirty="0">
                <a:solidFill>
                  <a:srgbClr val="C00000"/>
                </a:solidFill>
              </a:rPr>
              <a:t>Chloroform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accent6">
              <a:lumMod val="90000"/>
            </a:schemeClr>
          </a:solidFill>
          <a:ln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Vzorec: CHCl</a:t>
            </a:r>
            <a:r>
              <a:rPr lang="cs-CZ" baseline="-25000" dirty="0"/>
              <a:t>3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Systematický název : </a:t>
            </a:r>
            <a:r>
              <a:rPr lang="cs-CZ" dirty="0" err="1"/>
              <a:t>trichlormethan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Model molekuly 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Využití: rozpouštědlo, </a:t>
            </a:r>
            <a:r>
              <a:rPr lang="cs-CZ" dirty="0">
                <a:solidFill>
                  <a:srgbClr val="C00000"/>
                </a:solidFill>
              </a:rPr>
              <a:t>! Karcinogenní !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Jako rozpouštědlo se rovněž využívá </a:t>
            </a:r>
            <a:r>
              <a:rPr lang="cs-CZ" dirty="0" err="1"/>
              <a:t>tetrachlormethan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4787900" y="3357563"/>
            <a:ext cx="720725" cy="6477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C</a:t>
            </a:r>
          </a:p>
        </p:txBody>
      </p:sp>
      <p:sp>
        <p:nvSpPr>
          <p:cNvPr id="5" name="Ovál 4"/>
          <p:cNvSpPr/>
          <p:nvPr/>
        </p:nvSpPr>
        <p:spPr>
          <a:xfrm>
            <a:off x="4227513" y="3789363"/>
            <a:ext cx="914400" cy="914400"/>
          </a:xfrm>
          <a:prstGeom prst="ellipse">
            <a:avLst/>
          </a:prstGeom>
          <a:solidFill>
            <a:srgbClr val="98E630"/>
          </a:solidFill>
          <a:ln>
            <a:solidFill>
              <a:srgbClr val="98E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Cl</a:t>
            </a:r>
          </a:p>
        </p:txBody>
      </p:sp>
      <p:sp>
        <p:nvSpPr>
          <p:cNvPr id="6" name="Ovál 5"/>
          <p:cNvSpPr/>
          <p:nvPr/>
        </p:nvSpPr>
        <p:spPr>
          <a:xfrm>
            <a:off x="5376863" y="2997200"/>
            <a:ext cx="914400" cy="914400"/>
          </a:xfrm>
          <a:prstGeom prst="ellipse">
            <a:avLst/>
          </a:prstGeom>
          <a:solidFill>
            <a:srgbClr val="98E630"/>
          </a:solidFill>
          <a:ln>
            <a:solidFill>
              <a:srgbClr val="98E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Cl</a:t>
            </a:r>
          </a:p>
        </p:txBody>
      </p:sp>
      <p:sp>
        <p:nvSpPr>
          <p:cNvPr id="7" name="Ovál 6"/>
          <p:cNvSpPr/>
          <p:nvPr/>
        </p:nvSpPr>
        <p:spPr>
          <a:xfrm>
            <a:off x="4356100" y="2725738"/>
            <a:ext cx="914400" cy="914400"/>
          </a:xfrm>
          <a:prstGeom prst="ellipse">
            <a:avLst/>
          </a:prstGeom>
          <a:solidFill>
            <a:srgbClr val="98E630"/>
          </a:solidFill>
          <a:ln>
            <a:solidFill>
              <a:srgbClr val="98E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Cl</a:t>
            </a:r>
          </a:p>
        </p:txBody>
      </p:sp>
      <p:sp>
        <p:nvSpPr>
          <p:cNvPr id="8" name="Ovál 7"/>
          <p:cNvSpPr/>
          <p:nvPr/>
        </p:nvSpPr>
        <p:spPr>
          <a:xfrm>
            <a:off x="5254625" y="3886200"/>
            <a:ext cx="325438" cy="36036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20490" name="Picture 3" descr="C:\Documents and Settings\Mami\Local Settings\Temporary Internet Files\Content.IE5\85U3KDM7\MC90028097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503238"/>
            <a:ext cx="20732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err="1">
                <a:solidFill>
                  <a:srgbClr val="C00000"/>
                </a:solidFill>
              </a:rPr>
              <a:t>Chlorethen</a:t>
            </a:r>
            <a:r>
              <a:rPr lang="cs-CZ" dirty="0">
                <a:solidFill>
                  <a:srgbClr val="C00000"/>
                </a:solidFill>
              </a:rPr>
              <a:t> – vinylchlorid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rgbClr val="FFFFCC"/>
          </a:solidFill>
          <a:ln/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Vzorec: H</a:t>
            </a:r>
            <a:r>
              <a:rPr lang="cs-CZ" baseline="-25000" dirty="0"/>
              <a:t>2</a:t>
            </a:r>
            <a:r>
              <a:rPr lang="cs-CZ" dirty="0"/>
              <a:t>C=</a:t>
            </a:r>
            <a:r>
              <a:rPr lang="cs-CZ" dirty="0" err="1"/>
              <a:t>CHCl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Základní surovina pro výrobu polyvinylchloridu neboli PVC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 Používá se na výrobu podlahových krytin, obalových materiálů apod.</a:t>
            </a:r>
          </a:p>
        </p:txBody>
      </p:sp>
      <p:pic>
        <p:nvPicPr>
          <p:cNvPr id="21509" name="Picture 2" descr="C:\Documents and Settings\Mami\Local Settings\Temporary Internet Files\Content.IE5\85U3KDM7\MC90001447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156075"/>
            <a:ext cx="1954213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dirty="0">
                <a:solidFill>
                  <a:srgbClr val="00B0F0"/>
                </a:solidFill>
              </a:rPr>
              <a:t>Zajímavost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solidFill>
            <a:schemeClr val="accent3">
              <a:lumMod val="75000"/>
            </a:schemeClr>
          </a:solidFill>
          <a:ln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DDT- velmi účinný insekticid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Užíval se v obrovských množstvích pro hubení hmyzu, který přenáší nemoci ( hlavně malárii a tyfus)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Až mnohem později se zjistilo, že se hromadí v živých organismech, kde vyvolává mutace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Výroba a používání DDT bylo zakázáno ( u nás od roku 1974)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6000" dirty="0" err="1">
                <a:solidFill>
                  <a:srgbClr val="FFFF00"/>
                </a:solidFill>
              </a:rPr>
              <a:t>Minitest</a:t>
            </a:r>
            <a:endParaRPr lang="cs-CZ" sz="6000" dirty="0">
              <a:solidFill>
                <a:srgbClr val="FFFF00"/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238" cy="4572000"/>
          </a:xfrm>
        </p:spPr>
        <p:txBody>
          <a:bodyPr/>
          <a:lstStyle/>
          <a:p>
            <a:r>
              <a:rPr lang="cs-CZ"/>
              <a:t>Jak je vzorec tetrachlormethanu?</a:t>
            </a:r>
          </a:p>
          <a:p>
            <a:r>
              <a:rPr lang="cs-CZ"/>
              <a:t>Napiš vzorec a pojmenuj tento halogenderivát</a:t>
            </a:r>
          </a:p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238" cy="4572000"/>
          </a:xfrm>
        </p:spPr>
        <p:txBody>
          <a:bodyPr/>
          <a:lstStyle/>
          <a:p>
            <a:r>
              <a:rPr lang="cs-CZ"/>
              <a:t>Řešení:</a:t>
            </a:r>
          </a:p>
          <a:p>
            <a:r>
              <a:rPr lang="cs-CZ"/>
              <a:t>CCl</a:t>
            </a:r>
            <a:r>
              <a:rPr lang="cs-CZ" baseline="-25000"/>
              <a:t>4</a:t>
            </a:r>
            <a:endParaRPr lang="cs-CZ"/>
          </a:p>
          <a:p>
            <a:r>
              <a:rPr lang="cs-CZ"/>
              <a:t>CH</a:t>
            </a:r>
            <a:r>
              <a:rPr lang="cs-CZ" baseline="-25000"/>
              <a:t>2</a:t>
            </a:r>
            <a:r>
              <a:rPr lang="cs-CZ"/>
              <a:t>Br</a:t>
            </a:r>
            <a:r>
              <a:rPr lang="cs-CZ" baseline="-25000"/>
              <a:t>2</a:t>
            </a:r>
            <a:endParaRPr lang="cs-CZ"/>
          </a:p>
          <a:p>
            <a:r>
              <a:rPr lang="cs-CZ"/>
              <a:t>dibromethen</a:t>
            </a:r>
          </a:p>
        </p:txBody>
      </p:sp>
      <p:sp>
        <p:nvSpPr>
          <p:cNvPr id="5" name="Ovál 4"/>
          <p:cNvSpPr/>
          <p:nvPr/>
        </p:nvSpPr>
        <p:spPr>
          <a:xfrm>
            <a:off x="323850" y="5114925"/>
            <a:ext cx="914400" cy="914400"/>
          </a:xfrm>
          <a:prstGeom prst="ellipse">
            <a:avLst/>
          </a:prstGeom>
          <a:solidFill>
            <a:srgbClr val="98E630"/>
          </a:solidFill>
          <a:ln>
            <a:solidFill>
              <a:srgbClr val="98E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Br</a:t>
            </a:r>
          </a:p>
        </p:txBody>
      </p:sp>
      <p:sp>
        <p:nvSpPr>
          <p:cNvPr id="6" name="Ovál 5"/>
          <p:cNvSpPr/>
          <p:nvPr/>
        </p:nvSpPr>
        <p:spPr>
          <a:xfrm>
            <a:off x="2600325" y="4217988"/>
            <a:ext cx="914400" cy="914400"/>
          </a:xfrm>
          <a:prstGeom prst="ellipse">
            <a:avLst/>
          </a:prstGeom>
          <a:solidFill>
            <a:srgbClr val="98E630"/>
          </a:solidFill>
          <a:ln>
            <a:solidFill>
              <a:srgbClr val="98E6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Br</a:t>
            </a:r>
          </a:p>
        </p:txBody>
      </p:sp>
      <p:sp>
        <p:nvSpPr>
          <p:cNvPr id="7" name="Ovál 6"/>
          <p:cNvSpPr/>
          <p:nvPr/>
        </p:nvSpPr>
        <p:spPr>
          <a:xfrm>
            <a:off x="1908175" y="4724400"/>
            <a:ext cx="719138" cy="6492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C</a:t>
            </a:r>
          </a:p>
        </p:txBody>
      </p:sp>
      <p:sp>
        <p:nvSpPr>
          <p:cNvPr id="8" name="Ovál 7"/>
          <p:cNvSpPr/>
          <p:nvPr/>
        </p:nvSpPr>
        <p:spPr>
          <a:xfrm>
            <a:off x="1116013" y="4724400"/>
            <a:ext cx="719137" cy="6492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C</a:t>
            </a:r>
          </a:p>
        </p:txBody>
      </p:sp>
      <p:sp>
        <p:nvSpPr>
          <p:cNvPr id="9" name="Ovál 8"/>
          <p:cNvSpPr/>
          <p:nvPr/>
        </p:nvSpPr>
        <p:spPr>
          <a:xfrm>
            <a:off x="952500" y="4495800"/>
            <a:ext cx="327025" cy="360363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2463800" y="5211763"/>
            <a:ext cx="327025" cy="360362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dirty="0">
                <a:solidFill>
                  <a:schemeClr val="tx1"/>
                </a:solidFill>
              </a:rPr>
              <a:t>Zdroje: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Obrázky na snímcích 3,5,6,7 z galerie </a:t>
            </a:r>
            <a:r>
              <a:rPr lang="cs-CZ" dirty="0">
                <a:hlinkClick r:id="rId2"/>
              </a:rPr>
              <a:t>www.office.com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Obrázky modelů molekul - vlastní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MAREČEK, Aleš a Jaroslav HONZA. </a:t>
            </a:r>
            <a:r>
              <a:rPr lang="cs-CZ" i="1" dirty="0"/>
              <a:t>Chemie pro čtyřletá gymnázia</a:t>
            </a:r>
            <a:r>
              <a:rPr lang="cs-CZ" dirty="0"/>
              <a:t>. první. Olomouc: Nakladatelství Olomouc s.r.o., 2005. ISBN 80-7182-057-1.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4513" y="4941888"/>
            <a:ext cx="5715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TC010205600[[fn=Rozšířená témata]]</Template>
  <TotalTime>185</TotalTime>
  <Words>288</Words>
  <Application>Microsoft Office PowerPoint</Application>
  <PresentationFormat>Předvádění na obrazovce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Wingdings</vt:lpstr>
      <vt:lpstr>Wingdings 2</vt:lpstr>
      <vt:lpstr>Currency</vt:lpstr>
      <vt:lpstr>Halogenderiváty</vt:lpstr>
      <vt:lpstr>Vlastnosti halogenderivátů</vt:lpstr>
      <vt:lpstr>Tetrafluorethylen</vt:lpstr>
      <vt:lpstr>Bromované uhlovodíky</vt:lpstr>
      <vt:lpstr>Chloroform</vt:lpstr>
      <vt:lpstr>Chlorethen – vinylchlorid</vt:lpstr>
      <vt:lpstr>Zajímavost</vt:lpstr>
      <vt:lpstr>Minitest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Mami</dc:creator>
  <cp:lastModifiedBy>Šárka Zeithamlová</cp:lastModifiedBy>
  <cp:revision>27</cp:revision>
  <dcterms:created xsi:type="dcterms:W3CDTF">2012-01-23T19:30:46Z</dcterms:created>
  <dcterms:modified xsi:type="dcterms:W3CDTF">2020-03-29T06:44:50Z</dcterms:modified>
</cp:coreProperties>
</file>